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charts/chart3.xml" ContentType="application/vnd.openxmlformats-officedocument.drawingml.char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899" r:id="rId2"/>
    <p:sldId id="954" r:id="rId3"/>
    <p:sldId id="925" r:id="rId4"/>
    <p:sldId id="921" r:id="rId5"/>
    <p:sldId id="933" r:id="rId6"/>
    <p:sldId id="936" r:id="rId7"/>
    <p:sldId id="959" r:id="rId8"/>
    <p:sldId id="958" r:id="rId9"/>
    <p:sldId id="960" r:id="rId10"/>
    <p:sldId id="961" r:id="rId11"/>
    <p:sldId id="962" r:id="rId12"/>
    <p:sldId id="963" r:id="rId13"/>
    <p:sldId id="895" r:id="rId14"/>
    <p:sldId id="955" r:id="rId15"/>
    <p:sldId id="956" r:id="rId16"/>
    <p:sldId id="896" r:id="rId17"/>
    <p:sldId id="944" r:id="rId18"/>
    <p:sldId id="957" r:id="rId19"/>
    <p:sldId id="965" r:id="rId20"/>
    <p:sldId id="964" r:id="rId21"/>
  </p:sldIdLst>
  <p:sldSz cx="9144000" cy="6858000" type="screen4x3"/>
  <p:notesSz cx="6858000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FF"/>
    <a:srgbClr val="CC3300"/>
    <a:srgbClr val="FFFF66"/>
    <a:srgbClr val="CCFF99"/>
    <a:srgbClr val="CC0000"/>
    <a:srgbClr val="66FF33"/>
    <a:srgbClr val="FDEAD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yle moyen 4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986" autoAdjust="0"/>
    <p:restoredTop sz="91887" autoAdjust="0"/>
  </p:normalViewPr>
  <p:slideViewPr>
    <p:cSldViewPr>
      <p:cViewPr varScale="1">
        <p:scale>
          <a:sx n="88" d="100"/>
          <a:sy n="88" d="100"/>
        </p:scale>
        <p:origin x="-1260" y="-96"/>
      </p:cViewPr>
      <p:guideLst>
        <p:guide orient="horz" pos="2160"/>
        <p:guide pos="2880"/>
      </p:guideLst>
    </p:cSldViewPr>
  </p:slid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Ridha%20BOUZOUADA\Mes%20documents\Downloads\BEP%202009-2014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FEF\Bureau\D&#233;pliant%202011-2012\memo%20&#233;nergie%20%202012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bdessalemk\AppData\Local\Microsoft\Windows\Temporary%20Internet%20Files\Content.Outlook\KID9U5MY\CP_BatSol_2014_etat%20fin%2010-201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plotArea>
      <c:layout>
        <c:manualLayout>
          <c:layoutTarget val="inner"/>
          <c:xMode val="edge"/>
          <c:yMode val="edge"/>
          <c:x val="4.6598425196850403E-2"/>
          <c:y val="7.4487850949993745E-2"/>
          <c:w val="0.95340157480314969"/>
          <c:h val="0.67811765031556492"/>
        </c:manualLayout>
      </c:layout>
      <c:lineChart>
        <c:grouping val="standard"/>
        <c:ser>
          <c:idx val="0"/>
          <c:order val="0"/>
          <c:tx>
            <c:strRef>
              <c:f>'BEP 2009-2014  '!$A$6</c:f>
              <c:strCache>
                <c:ptCount val="1"/>
                <c:pt idx="0">
                  <c:v>RESSOURCES</c:v>
                </c:pt>
              </c:strCache>
            </c:strRef>
          </c:tx>
          <c:spPr>
            <a:ln w="82550">
              <a:solidFill>
                <a:srgbClr val="00B050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4.4444444444444585E-2"/>
                  <c:y val="4.6258506374749681E-2"/>
                </c:manualLayout>
              </c:layout>
              <c:tx>
                <c:rich>
                  <a:bodyPr/>
                  <a:lstStyle/>
                  <a:p>
                    <a:r>
                      <a:rPr lang="ar-TN" sz="1200" dirty="0" smtClean="0">
                        <a:solidFill>
                          <a:srgbClr val="00B050"/>
                        </a:solidFill>
                      </a:rPr>
                      <a:t>7</a:t>
                    </a:r>
                    <a:r>
                      <a:rPr lang="ar-TN" dirty="0" smtClean="0">
                        <a:solidFill>
                          <a:srgbClr val="00B050"/>
                        </a:solidFill>
                      </a:rPr>
                      <a:t>.2</a:t>
                    </a:r>
                    <a:endParaRPr lang="en-US" dirty="0">
                      <a:solidFill>
                        <a:srgbClr val="00B050"/>
                      </a:solidFill>
                    </a:endParaRPr>
                  </a:p>
                </c:rich>
              </c:tx>
              <c:showVal val="1"/>
            </c:dLbl>
            <c:dLbl>
              <c:idx val="1"/>
              <c:layout>
                <c:manualLayout>
                  <c:x val="-5.2777777777777812E-2"/>
                  <c:y val="7.4013610199600871E-2"/>
                </c:manualLayout>
              </c:layout>
              <c:tx>
                <c:rich>
                  <a:bodyPr/>
                  <a:lstStyle/>
                  <a:p>
                    <a:r>
                      <a:rPr lang="ar-TN" sz="1200" dirty="0" smtClean="0">
                        <a:solidFill>
                          <a:srgbClr val="00B050"/>
                        </a:solidFill>
                      </a:rPr>
                      <a:t>7</a:t>
                    </a:r>
                    <a:r>
                      <a:rPr lang="ar-TN" dirty="0" smtClean="0">
                        <a:solidFill>
                          <a:srgbClr val="00B050"/>
                        </a:solidFill>
                      </a:rPr>
                      <a:t>.8</a:t>
                    </a:r>
                    <a:endParaRPr lang="en-US" dirty="0">
                      <a:solidFill>
                        <a:srgbClr val="00B050"/>
                      </a:solidFill>
                    </a:endParaRPr>
                  </a:p>
                </c:rich>
              </c:tx>
              <c:showVal val="1"/>
            </c:dLbl>
            <c:dLbl>
              <c:idx val="2"/>
              <c:layout>
                <c:manualLayout>
                  <c:x val="-6.944444444444467E-2"/>
                  <c:y val="6.0136058287174957E-2"/>
                </c:manualLayout>
              </c:layout>
              <c:tx>
                <c:rich>
                  <a:bodyPr/>
                  <a:lstStyle/>
                  <a:p>
                    <a:r>
                      <a:rPr lang="ar-TN" sz="1200" dirty="0" smtClean="0">
                        <a:solidFill>
                          <a:srgbClr val="00B050"/>
                        </a:solidFill>
                      </a:rPr>
                      <a:t>7</a:t>
                    </a:r>
                    <a:endParaRPr lang="en-US" dirty="0">
                      <a:solidFill>
                        <a:srgbClr val="00B050"/>
                      </a:solidFill>
                    </a:endParaRPr>
                  </a:p>
                </c:rich>
              </c:tx>
              <c:showVal val="1"/>
            </c:dLbl>
            <c:dLbl>
              <c:idx val="3"/>
              <c:layout>
                <c:manualLayout>
                  <c:x val="-5.2777777777777812E-2"/>
                  <c:y val="6.9387759562124993E-2"/>
                </c:manualLayout>
              </c:layout>
              <c:tx>
                <c:rich>
                  <a:bodyPr/>
                  <a:lstStyle/>
                  <a:p>
                    <a:r>
                      <a:rPr lang="ar-TN" sz="1200" dirty="0" smtClean="0">
                        <a:solidFill>
                          <a:srgbClr val="00B050"/>
                        </a:solidFill>
                      </a:rPr>
                      <a:t>6</a:t>
                    </a:r>
                    <a:r>
                      <a:rPr lang="ar-TN" dirty="0" smtClean="0">
                        <a:solidFill>
                          <a:srgbClr val="00B050"/>
                        </a:solidFill>
                      </a:rPr>
                      <a:t>.9</a:t>
                    </a:r>
                    <a:endParaRPr lang="en-US" dirty="0">
                      <a:solidFill>
                        <a:srgbClr val="00B050"/>
                      </a:solidFill>
                    </a:endParaRPr>
                  </a:p>
                </c:rich>
              </c:tx>
              <c:showVal val="1"/>
            </c:dLbl>
            <c:dLbl>
              <c:idx val="4"/>
              <c:layout>
                <c:manualLayout>
                  <c:x val="-5.5555555555555455E-2"/>
                  <c:y val="5.5510207649700292E-2"/>
                </c:manualLayout>
              </c:layout>
              <c:tx>
                <c:rich>
                  <a:bodyPr/>
                  <a:lstStyle/>
                  <a:p>
                    <a:r>
                      <a:rPr lang="ar-TN" sz="1200" dirty="0" smtClean="0">
                        <a:solidFill>
                          <a:srgbClr val="00B050"/>
                        </a:solidFill>
                      </a:rPr>
                      <a:t>6</a:t>
                    </a:r>
                    <a:r>
                      <a:rPr lang="ar-TN" dirty="0" smtClean="0">
                        <a:solidFill>
                          <a:srgbClr val="00B050"/>
                        </a:solidFill>
                      </a:rPr>
                      <a:t>.2</a:t>
                    </a:r>
                    <a:endParaRPr lang="en-US" dirty="0">
                      <a:solidFill>
                        <a:srgbClr val="00B050"/>
                      </a:solidFill>
                    </a:endParaRPr>
                  </a:p>
                </c:rich>
              </c:tx>
              <c:showVal val="1"/>
            </c:dLbl>
            <c:dLbl>
              <c:idx val="5"/>
              <c:layout>
                <c:manualLayout>
                  <c:x val="-5.2777777777777812E-2"/>
                  <c:y val="5.0884357012225094E-2"/>
                </c:manualLayout>
              </c:layout>
              <c:tx>
                <c:rich>
                  <a:bodyPr/>
                  <a:lstStyle/>
                  <a:p>
                    <a:r>
                      <a:rPr lang="ar-TN" sz="1200" dirty="0" smtClean="0">
                        <a:solidFill>
                          <a:srgbClr val="00B050"/>
                        </a:solidFill>
                      </a:rPr>
                      <a:t>5</a:t>
                    </a:r>
                    <a:r>
                      <a:rPr lang="ar-TN" sz="2800" dirty="0" smtClean="0">
                        <a:solidFill>
                          <a:srgbClr val="00B050"/>
                        </a:solidFill>
                      </a:rPr>
                      <a:t>.</a:t>
                    </a:r>
                    <a:r>
                      <a:rPr lang="ar-TN" sz="1400" dirty="0" smtClean="0">
                        <a:solidFill>
                          <a:srgbClr val="00B050"/>
                        </a:solidFill>
                      </a:rPr>
                      <a:t>4</a:t>
                    </a:r>
                    <a:endParaRPr lang="en-US" dirty="0">
                      <a:solidFill>
                        <a:srgbClr val="00B050"/>
                      </a:solidFill>
                    </a:endParaRPr>
                  </a:p>
                </c:rich>
              </c:tx>
              <c:showVal val="1"/>
            </c:dLbl>
            <c:showVal val="1"/>
          </c:dLbls>
          <c:cat>
            <c:numRef>
              <c:f>'BEP 2009-2014  '!$C$4:$H$4</c:f>
              <c:numCache>
                <c:formatCode>General</c:formatCode>
                <c:ptCount val="6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</c:numCache>
            </c:numRef>
          </c:cat>
          <c:val>
            <c:numRef>
              <c:f>'BEP 2009-2014  '!$C$6:$H$6</c:f>
              <c:numCache>
                <c:formatCode>0.00</c:formatCode>
                <c:ptCount val="6"/>
                <c:pt idx="0">
                  <c:v>7.2125485619999745</c:v>
                </c:pt>
                <c:pt idx="1">
                  <c:v>7.7535699600000001</c:v>
                </c:pt>
                <c:pt idx="2" formatCode="0.000">
                  <c:v>6.9879539019999966</c:v>
                </c:pt>
                <c:pt idx="3" formatCode="0.000">
                  <c:v>6.8746642579999655</c:v>
                </c:pt>
                <c:pt idx="4">
                  <c:v>6.2250695261042397</c:v>
                </c:pt>
                <c:pt idx="5">
                  <c:v>6.0523492821042524</c:v>
                </c:pt>
              </c:numCache>
            </c:numRef>
          </c:val>
        </c:ser>
        <c:ser>
          <c:idx val="1"/>
          <c:order val="1"/>
          <c:tx>
            <c:strRef>
              <c:f>'BEP 2009-2014  '!$A$16</c:f>
              <c:strCache>
                <c:ptCount val="1"/>
                <c:pt idx="0">
                  <c:v>DEMANDE</c:v>
                </c:pt>
              </c:strCache>
            </c:strRef>
          </c:tx>
          <c:spPr>
            <a:ln w="82550">
              <a:solidFill>
                <a:srgbClr val="C00000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4.4444444444444585E-2"/>
                  <c:y val="-6.0136058287174957E-2"/>
                </c:manualLayout>
              </c:layout>
              <c:tx>
                <c:rich>
                  <a:bodyPr/>
                  <a:lstStyle/>
                  <a:p>
                    <a:r>
                      <a:rPr lang="ar-TN" sz="1100" dirty="0" smtClean="0">
                        <a:solidFill>
                          <a:srgbClr val="C00000"/>
                        </a:solidFill>
                      </a:rPr>
                      <a:t>7</a:t>
                    </a:r>
                    <a:r>
                      <a:rPr lang="ar-TN" dirty="0" smtClean="0"/>
                      <a:t>.9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-5.8333333333334042E-2"/>
                  <c:y val="-5.5510207649700126E-2"/>
                </c:manualLayout>
              </c:layout>
              <c:tx>
                <c:rich>
                  <a:bodyPr/>
                  <a:lstStyle/>
                  <a:p>
                    <a:r>
                      <a:rPr lang="ar-TN" sz="1100" dirty="0" smtClean="0">
                        <a:solidFill>
                          <a:srgbClr val="C00000"/>
                        </a:solidFill>
                      </a:rPr>
                      <a:t>8</a:t>
                    </a:r>
                    <a:r>
                      <a:rPr lang="ar-TN" dirty="0" smtClean="0"/>
                      <a:t>.3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-5.2777777777777812E-2"/>
                  <c:y val="-6.9387759562124993E-2"/>
                </c:manualLayout>
              </c:layout>
              <c:tx>
                <c:rich>
                  <a:bodyPr/>
                  <a:lstStyle/>
                  <a:p>
                    <a:r>
                      <a:rPr lang="ar-TN" sz="1100" dirty="0" smtClean="0">
                        <a:solidFill>
                          <a:srgbClr val="C00000"/>
                        </a:solidFill>
                      </a:rPr>
                      <a:t>8</a:t>
                    </a:r>
                    <a:endParaRPr lang="en-US" dirty="0"/>
                  </a:p>
                </c:rich>
              </c:tx>
              <c:showVal val="1"/>
            </c:dLbl>
            <c:dLbl>
              <c:idx val="3"/>
              <c:layout>
                <c:manualLayout>
                  <c:x val="-5.5555555555555455E-2"/>
                  <c:y val="-5.0884357012225094E-2"/>
                </c:manualLayout>
              </c:layout>
              <c:tx>
                <c:rich>
                  <a:bodyPr/>
                  <a:lstStyle/>
                  <a:p>
                    <a:r>
                      <a:rPr lang="ar-TN" sz="1100" dirty="0" smtClean="0">
                        <a:solidFill>
                          <a:srgbClr val="C00000"/>
                        </a:solidFill>
                      </a:rPr>
                      <a:t>8</a:t>
                    </a:r>
                    <a:r>
                      <a:rPr lang="ar-TN" dirty="0" smtClean="0"/>
                      <a:t>.6</a:t>
                    </a:r>
                    <a:endParaRPr lang="en-US" dirty="0"/>
                  </a:p>
                </c:rich>
              </c:tx>
              <c:showVal val="1"/>
            </c:dLbl>
            <c:dLbl>
              <c:idx val="4"/>
              <c:layout>
                <c:manualLayout>
                  <c:x val="-5.8333333333334007E-2"/>
                  <c:y val="-6.476190892465028E-2"/>
                </c:manualLayout>
              </c:layout>
              <c:tx>
                <c:rich>
                  <a:bodyPr/>
                  <a:lstStyle/>
                  <a:p>
                    <a:r>
                      <a:rPr lang="ar-TN" sz="1100" dirty="0" smtClean="0">
                        <a:solidFill>
                          <a:srgbClr val="C00000"/>
                        </a:solidFill>
                      </a:rPr>
                      <a:t>8</a:t>
                    </a:r>
                    <a:r>
                      <a:rPr lang="ar-TN" dirty="0" smtClean="0"/>
                      <a:t>.8</a:t>
                    </a:r>
                    <a:endParaRPr lang="en-US" dirty="0"/>
                  </a:p>
                </c:rich>
              </c:tx>
              <c:showVal val="1"/>
            </c:dLbl>
            <c:dLbl>
              <c:idx val="5"/>
              <c:layout>
                <c:manualLayout>
                  <c:x val="-6.1111111111111206E-2"/>
                  <c:y val="-5.5510207649700126E-2"/>
                </c:manualLayout>
              </c:layout>
              <c:tx>
                <c:rich>
                  <a:bodyPr/>
                  <a:lstStyle/>
                  <a:p>
                    <a:r>
                      <a:rPr lang="ar-TN" sz="1100" dirty="0" smtClean="0">
                        <a:solidFill>
                          <a:srgbClr val="C00000"/>
                        </a:solidFill>
                      </a:rPr>
                      <a:t>9.2</a:t>
                    </a:r>
                    <a:endParaRPr lang="en-US" sz="1100" dirty="0"/>
                  </a:p>
                </c:rich>
              </c:tx>
              <c:showVal val="1"/>
            </c:dLbl>
            <c:showVal val="1"/>
          </c:dLbls>
          <c:cat>
            <c:numRef>
              <c:f>'BEP 2009-2014  '!$C$4:$H$4</c:f>
              <c:numCache>
                <c:formatCode>General</c:formatCode>
                <c:ptCount val="6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</c:numCache>
            </c:numRef>
          </c:cat>
          <c:val>
            <c:numRef>
              <c:f>'BEP 2009-2014  '!$C$16:$H$16</c:f>
              <c:numCache>
                <c:formatCode>0.000</c:formatCode>
                <c:ptCount val="6"/>
                <c:pt idx="0" formatCode="0.00">
                  <c:v>7.9685392392459562</c:v>
                </c:pt>
                <c:pt idx="1">
                  <c:v>8.3420212348600007</c:v>
                </c:pt>
                <c:pt idx="2" formatCode="0.00">
                  <c:v>8.0106496718680678</c:v>
                </c:pt>
                <c:pt idx="3" formatCode="0.00">
                  <c:v>8.5611875308600247</c:v>
                </c:pt>
                <c:pt idx="4" formatCode="0.00">
                  <c:v>8.757153053634001</c:v>
                </c:pt>
                <c:pt idx="5" formatCode="0.00">
                  <c:v>8.9383465540000024</c:v>
                </c:pt>
              </c:numCache>
            </c:numRef>
          </c:val>
        </c:ser>
        <c:marker val="1"/>
        <c:axId val="124695296"/>
        <c:axId val="124696832"/>
      </c:lineChart>
      <c:catAx>
        <c:axId val="12469529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fr-FR"/>
          </a:p>
        </c:txPr>
        <c:crossAx val="124696832"/>
        <c:crosses val="autoZero"/>
        <c:auto val="1"/>
        <c:lblAlgn val="ctr"/>
        <c:lblOffset val="100"/>
      </c:catAx>
      <c:valAx>
        <c:axId val="124696832"/>
        <c:scaling>
          <c:orientation val="minMax"/>
          <c:min val="4"/>
        </c:scaling>
        <c:axPos val="l"/>
        <c:numFmt formatCode="0" sourceLinked="0"/>
        <c:tickLblPos val="nextTo"/>
        <c:txPr>
          <a:bodyPr/>
          <a:lstStyle/>
          <a:p>
            <a:pPr>
              <a:defRPr sz="1200"/>
            </a:pPr>
            <a:endParaRPr lang="fr-FR"/>
          </a:p>
        </c:txPr>
        <c:crossAx val="124695296"/>
        <c:crosses val="autoZero"/>
        <c:crossBetween val="between"/>
      </c:valAx>
    </c:plotArea>
    <c:plotVisOnly val="1"/>
  </c:chart>
  <c:spPr>
    <a:gradFill rotWithShape="1">
      <a:gsLst>
        <a:gs pos="0">
          <a:schemeClr val="accent6">
            <a:tint val="50000"/>
            <a:satMod val="300000"/>
          </a:schemeClr>
        </a:gs>
        <a:gs pos="35000">
          <a:schemeClr val="accent6">
            <a:tint val="37000"/>
            <a:satMod val="300000"/>
          </a:schemeClr>
        </a:gs>
        <a:gs pos="100000">
          <a:schemeClr val="accent6">
            <a:tint val="15000"/>
            <a:satMod val="350000"/>
          </a:schemeClr>
        </a:gs>
      </a:gsLst>
      <a:lin ang="16200000" scaled="1"/>
    </a:gradFill>
    <a:ln w="9525" cap="flat" cmpd="sng" algn="ctr">
      <a:solidFill>
        <a:schemeClr val="accent6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fr-FR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autoTitleDeleted val="1"/>
    <c:plotArea>
      <c:layout>
        <c:manualLayout>
          <c:layoutTarget val="inner"/>
          <c:xMode val="edge"/>
          <c:yMode val="edge"/>
          <c:x val="0.10204091800952445"/>
          <c:y val="8.838405634483712E-2"/>
          <c:w val="0.83061307259753681"/>
          <c:h val="0.81818383587790389"/>
        </c:manualLayout>
      </c:layout>
      <c:barChart>
        <c:barDir val="col"/>
        <c:grouping val="stacked"/>
        <c:ser>
          <c:idx val="0"/>
          <c:order val="0"/>
          <c:dPt>
            <c:idx val="0"/>
            <c:spPr>
              <a:solidFill>
                <a:schemeClr val="accent2">
                  <a:lumMod val="75000"/>
                </a:schemeClr>
              </a:solidFill>
            </c:spPr>
          </c:dPt>
          <c:dPt>
            <c:idx val="9"/>
            <c:spPr>
              <a:solidFill>
                <a:schemeClr val="accent1"/>
              </a:solidFill>
            </c:spPr>
          </c:dPt>
          <c:dPt>
            <c:idx val="10"/>
            <c:spPr>
              <a:solidFill>
                <a:schemeClr val="accent2">
                  <a:lumMod val="75000"/>
                </a:schemeClr>
              </a:solidFill>
            </c:spPr>
          </c:dPt>
          <c:dPt>
            <c:idx val="22"/>
            <c:spPr>
              <a:solidFill>
                <a:schemeClr val="accent2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8.1632653061224567E-3"/>
                  <c:y val="-0.16498316498316504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fr-FR" sz="1000" b="1"/>
                      <a:t>5</a:t>
                    </a:r>
                    <a:r>
                      <a:rPr lang="fr-FR" sz="1000"/>
                      <a:t>000</a:t>
                    </a:r>
                  </a:p>
                </c:rich>
              </c:tx>
              <c:spPr/>
            </c:dLbl>
            <c:dLbl>
              <c:idx val="10"/>
              <c:layout>
                <c:manualLayout>
                  <c:x val="-1.3605442176870748E-2"/>
                  <c:y val="-0.27609427609427889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fr-FR" sz="1000" b="1"/>
                      <a:t>9</a:t>
                    </a:r>
                    <a:r>
                      <a:rPr lang="fr-FR" sz="1000"/>
                      <a:t>000</a:t>
                    </a:r>
                  </a:p>
                </c:rich>
              </c:tx>
              <c:spPr/>
            </c:dLbl>
            <c:dLbl>
              <c:idx val="22"/>
              <c:layout>
                <c:manualLayout>
                  <c:x val="2.7210884353741477E-3"/>
                  <c:y val="-0.41750841750841788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fr-FR" sz="1000" b="1"/>
                      <a:t>1</a:t>
                    </a:r>
                    <a:r>
                      <a:rPr lang="fr-FR" sz="1000"/>
                      <a:t>5000</a:t>
                    </a:r>
                  </a:p>
                </c:rich>
              </c:tx>
              <c:spPr/>
            </c:dLbl>
            <c:delete val="1"/>
          </c:dLbls>
          <c:cat>
            <c:numRef>
              <c:f>'[memo énergie  2012.xls]Demande Elec'!$F$2:$L$2,'[memo énergie  2012.xls]Demande Elec'!$C$9:$R$9</c:f>
              <c:numCache>
                <c:formatCode>General</c:formatCode>
                <c:ptCount val="23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</c:numCache>
            </c:numRef>
          </c:cat>
          <c:val>
            <c:numRef>
              <c:f>'[memo énergie  2012.xls]Demande Elec'!$F$7:$L$7,'[memo énergie  2012.xls]Demande Elec'!$C$14:$R$14</c:f>
              <c:numCache>
                <c:formatCode>0</c:formatCode>
                <c:ptCount val="23"/>
                <c:pt idx="0">
                  <c:v>4929.5</c:v>
                </c:pt>
                <c:pt idx="1">
                  <c:v>5135.6000000000013</c:v>
                </c:pt>
                <c:pt idx="2">
                  <c:v>5528.4</c:v>
                </c:pt>
                <c:pt idx="3">
                  <c:v>5836.3000000000011</c:v>
                </c:pt>
                <c:pt idx="4">
                  <c:v>6330.7</c:v>
                </c:pt>
                <c:pt idx="5">
                  <c:v>6578</c:v>
                </c:pt>
                <c:pt idx="6">
                  <c:v>6770.1</c:v>
                </c:pt>
                <c:pt idx="7">
                  <c:v>7212.4</c:v>
                </c:pt>
                <c:pt idx="8">
                  <c:v>7689.7999999999993</c:v>
                </c:pt>
                <c:pt idx="9">
                  <c:v>8486.6999999998989</c:v>
                </c:pt>
                <c:pt idx="10">
                  <c:v>8979.5</c:v>
                </c:pt>
                <c:pt idx="11">
                  <c:v>9601.9000000000015</c:v>
                </c:pt>
                <c:pt idx="12">
                  <c:v>9964.9</c:v>
                </c:pt>
                <c:pt idx="13">
                  <c:v>10421.299999999987</c:v>
                </c:pt>
                <c:pt idx="14">
                  <c:v>10858</c:v>
                </c:pt>
                <c:pt idx="15">
                  <c:v>11283.7</c:v>
                </c:pt>
                <c:pt idx="16">
                  <c:v>11725.900000000001</c:v>
                </c:pt>
                <c:pt idx="17">
                  <c:v>11940</c:v>
                </c:pt>
                <c:pt idx="18">
                  <c:v>12658.4</c:v>
                </c:pt>
                <c:pt idx="19">
                  <c:v>12961.5</c:v>
                </c:pt>
                <c:pt idx="20">
                  <c:v>13935.4</c:v>
                </c:pt>
                <c:pt idx="21">
                  <c:v>13612.5</c:v>
                </c:pt>
                <c:pt idx="22">
                  <c:v>14961.2</c:v>
                </c:pt>
              </c:numCache>
            </c:numRef>
          </c:val>
        </c:ser>
        <c:overlap val="100"/>
        <c:axId val="104729600"/>
        <c:axId val="104743680"/>
      </c:barChart>
      <c:catAx>
        <c:axId val="104729600"/>
        <c:scaling>
          <c:orientation val="minMax"/>
        </c:scaling>
        <c:axPos val="b"/>
        <c:numFmt formatCode="General" sourceLinked="1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fr-FR"/>
          </a:p>
        </c:txPr>
        <c:crossAx val="104743680"/>
        <c:crosses val="autoZero"/>
        <c:auto val="1"/>
        <c:lblAlgn val="ctr"/>
        <c:lblOffset val="100"/>
        <c:tickLblSkip val="2"/>
        <c:tickMarkSkip val="1"/>
      </c:catAx>
      <c:valAx>
        <c:axId val="104743680"/>
        <c:scaling>
          <c:orientation val="minMax"/>
        </c:scaling>
        <c:axPos val="l"/>
        <c:title>
          <c:tx>
            <c:rich>
              <a:bodyPr rot="0" vert="horz"/>
              <a:lstStyle/>
              <a:p>
                <a:pPr>
                  <a:defRPr sz="1100" b="1">
                    <a:solidFill>
                      <a:schemeClr val="tx2"/>
                    </a:solidFill>
                  </a:defRPr>
                </a:pPr>
                <a:r>
                  <a:rPr lang="fr-FR" sz="1100" b="1" dirty="0" err="1" smtClean="0">
                    <a:solidFill>
                      <a:schemeClr val="tx2"/>
                    </a:solidFill>
                  </a:rPr>
                  <a:t>GWh</a:t>
                </a:r>
                <a:endParaRPr lang="fr-FR" sz="1100" b="1" dirty="0">
                  <a:solidFill>
                    <a:schemeClr val="tx2"/>
                  </a:solidFill>
                </a:endParaRPr>
              </a:p>
            </c:rich>
          </c:tx>
          <c:layout>
            <c:manualLayout>
              <c:xMode val="edge"/>
              <c:yMode val="edge"/>
              <c:x val="1.4366770252993352E-3"/>
              <c:y val="2.5044341205784412E-3"/>
            </c:manualLayout>
          </c:layout>
        </c:title>
        <c:numFmt formatCode="0" sourceLinked="1"/>
        <c:tickLblPos val="nextTo"/>
        <c:spPr>
          <a:ln w="3175">
            <a:solidFill>
              <a:schemeClr val="bg1">
                <a:lumMod val="85000"/>
              </a:schemeClr>
            </a:solidFill>
            <a:prstDash val="solid"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fr-FR"/>
          </a:p>
        </c:txPr>
        <c:crossAx val="104729600"/>
        <c:crosses val="autoZero"/>
        <c:crossBetween val="between"/>
        <c:majorUnit val="2000"/>
      </c:valAx>
      <c:spPr>
        <a:noFill/>
        <a:ln w="25400">
          <a:noFill/>
        </a:ln>
      </c:spPr>
    </c:plotArea>
    <c:plotVisOnly val="1"/>
    <c:dispBlanksAs val="gap"/>
  </c:chart>
  <c:spPr>
    <a:solidFill>
      <a:schemeClr val="accent6">
        <a:lumMod val="40000"/>
        <a:lumOff val="60000"/>
      </a:schemeClr>
    </a:solidFill>
    <a:ln w="3175">
      <a:noFill/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fr-FR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6"/>
  <c:chart>
    <c:title>
      <c:tx>
        <c:rich>
          <a:bodyPr/>
          <a:lstStyle/>
          <a:p>
            <a:pPr>
              <a:defRPr/>
            </a:pPr>
            <a:r>
              <a:rPr lang="en-US"/>
              <a:t>Répartition</a:t>
            </a:r>
            <a:r>
              <a:rPr lang="en-US" baseline="0"/>
              <a:t> des systèmes par gamme de puissance</a:t>
            </a:r>
            <a:endParaRPr lang="en-US"/>
          </a:p>
        </c:rich>
      </c:tx>
      <c:layout/>
    </c:title>
    <c:plotArea>
      <c:layout/>
      <c:pieChart>
        <c:varyColors val="1"/>
        <c:dLbls>
          <c:showPercent val="1"/>
        </c:dLbls>
        <c:firstSliceAng val="0"/>
      </c:pieChart>
    </c:plotArea>
    <c:legend>
      <c:legendPos val="t"/>
      <c:layout/>
    </c:legend>
    <c:plotVisOnly val="1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F0E18C-EC40-4EF9-A605-34BDD76052C3}" type="doc">
      <dgm:prSet loTypeId="urn:microsoft.com/office/officeart/2005/8/layout/hierarchy1" loCatId="hierarchy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C34EE9BB-A040-49FD-9608-F91339E08AD8}">
      <dgm:prSet phldrT="[Texte]" custT="1"/>
      <dgm:spPr/>
      <dgm:t>
        <a:bodyPr/>
        <a:lstStyle/>
        <a:p>
          <a:r>
            <a:rPr lang="fr-FR" sz="2800" b="1" kern="1200" cap="small" dirty="0" smtClean="0">
              <a:latin typeface="Calibri" pitchFamily="34" charset="0"/>
              <a:ea typeface="+mn-ea"/>
              <a:cs typeface="+mn-cs"/>
            </a:rPr>
            <a:t>Production de l’électricité à partir des ER</a:t>
          </a:r>
          <a:endParaRPr lang="fr-FR" sz="2800" b="1" kern="1200" cap="small" dirty="0" smtClean="0">
            <a:latin typeface="+mn-lt"/>
            <a:ea typeface="+mn-ea"/>
            <a:cs typeface="+mn-cs"/>
          </a:endParaRPr>
        </a:p>
      </dgm:t>
    </dgm:pt>
    <dgm:pt modelId="{8102E9EE-CD7B-462D-AC43-7856285319F9}" type="parTrans" cxnId="{D433EEE8-9491-42BE-91C8-CDC31FD436BE}">
      <dgm:prSet/>
      <dgm:spPr/>
      <dgm:t>
        <a:bodyPr/>
        <a:lstStyle/>
        <a:p>
          <a:endParaRPr lang="fr-FR"/>
        </a:p>
      </dgm:t>
    </dgm:pt>
    <dgm:pt modelId="{A891ABE0-4F9D-40C9-906C-EF9BF5632227}" type="sibTrans" cxnId="{D433EEE8-9491-42BE-91C8-CDC31FD436BE}">
      <dgm:prSet/>
      <dgm:spPr/>
      <dgm:t>
        <a:bodyPr/>
        <a:lstStyle/>
        <a:p>
          <a:endParaRPr lang="fr-FR"/>
        </a:p>
      </dgm:t>
    </dgm:pt>
    <dgm:pt modelId="{94C92BA1-FCC2-4865-B536-8BF53DBD953E}">
      <dgm:prSet phldrT="[Texte]" custT="1"/>
      <dgm:spPr/>
      <dgm:t>
        <a:bodyPr/>
        <a:lstStyle/>
        <a:p>
          <a:r>
            <a:rPr lang="fr-FR" sz="2800" b="1" kern="1200" cap="small" dirty="0" smtClean="0">
              <a:latin typeface="Calibri" pitchFamily="34" charset="0"/>
              <a:ea typeface="+mn-ea"/>
              <a:cs typeface="+mn-cs"/>
            </a:rPr>
            <a:t>Exportation</a:t>
          </a:r>
          <a:endParaRPr lang="fr-FR" sz="2800" b="1" kern="1200" cap="small" dirty="0" smtClean="0">
            <a:latin typeface="+mn-lt"/>
            <a:ea typeface="+mn-ea"/>
            <a:cs typeface="+mn-cs"/>
          </a:endParaRPr>
        </a:p>
      </dgm:t>
    </dgm:pt>
    <dgm:pt modelId="{9DA10FC9-40CB-4A74-B625-9F8A4F0E9C1E}" type="parTrans" cxnId="{9ED4493F-ABBB-4129-9342-4F945E31C322}">
      <dgm:prSet/>
      <dgm:spPr/>
      <dgm:t>
        <a:bodyPr/>
        <a:lstStyle/>
        <a:p>
          <a:endParaRPr lang="fr-FR"/>
        </a:p>
      </dgm:t>
    </dgm:pt>
    <dgm:pt modelId="{D2437BE1-5771-4E87-B747-AC41705AE5D5}" type="sibTrans" cxnId="{9ED4493F-ABBB-4129-9342-4F945E31C322}">
      <dgm:prSet/>
      <dgm:spPr/>
      <dgm:t>
        <a:bodyPr/>
        <a:lstStyle/>
        <a:p>
          <a:endParaRPr lang="fr-FR"/>
        </a:p>
      </dgm:t>
    </dgm:pt>
    <dgm:pt modelId="{E838086C-522E-47B9-A9A5-28C85A861EB8}">
      <dgm:prSet phldrT="[Texte]" custT="1"/>
      <dgm:spPr/>
      <dgm:t>
        <a:bodyPr/>
        <a:lstStyle/>
        <a:p>
          <a:r>
            <a:rPr lang="fr-FR" sz="2600" b="1" kern="1200" cap="small" dirty="0" smtClean="0">
              <a:latin typeface="Calibri" pitchFamily="34" charset="0"/>
              <a:ea typeface="+mn-ea"/>
              <a:cs typeface="+mn-cs"/>
            </a:rPr>
            <a:t>Marché Local</a:t>
          </a:r>
          <a:endParaRPr lang="fr-FR" sz="2600" b="1" kern="1200" cap="small" dirty="0" smtClean="0">
            <a:latin typeface="+mn-lt"/>
            <a:ea typeface="+mn-ea"/>
            <a:cs typeface="+mn-cs"/>
          </a:endParaRPr>
        </a:p>
      </dgm:t>
    </dgm:pt>
    <dgm:pt modelId="{10BC6714-2726-4037-92EE-A8444A3F85C0}" type="parTrans" cxnId="{0E2BDE66-7916-447B-845B-573575D41227}">
      <dgm:prSet/>
      <dgm:spPr/>
      <dgm:t>
        <a:bodyPr/>
        <a:lstStyle/>
        <a:p>
          <a:endParaRPr lang="fr-FR"/>
        </a:p>
      </dgm:t>
    </dgm:pt>
    <dgm:pt modelId="{2439FF3E-5655-4911-92BF-BE3BCF97B6A8}" type="sibTrans" cxnId="{0E2BDE66-7916-447B-845B-573575D41227}">
      <dgm:prSet/>
      <dgm:spPr/>
      <dgm:t>
        <a:bodyPr/>
        <a:lstStyle/>
        <a:p>
          <a:endParaRPr lang="fr-FR"/>
        </a:p>
      </dgm:t>
    </dgm:pt>
    <dgm:pt modelId="{378AC6F4-C004-4B5D-B23A-E7EAEC5DD1F0}">
      <dgm:prSet phldrT="[Texte]" custT="1"/>
      <dgm:spPr/>
      <dgm:t>
        <a:bodyPr/>
        <a:lstStyle/>
        <a:p>
          <a:r>
            <a:rPr lang="fr-FR" sz="2000" b="1" kern="1200" cap="small" dirty="0" smtClean="0">
              <a:latin typeface="Calibri" pitchFamily="34" charset="0"/>
              <a:ea typeface="+mn-ea"/>
              <a:cs typeface="+mn-cs"/>
            </a:rPr>
            <a:t>Autoproduction</a:t>
          </a:r>
          <a:endParaRPr lang="fr-FR" sz="2000" b="1" kern="1200" cap="small" dirty="0" smtClean="0">
            <a:latin typeface="+mn-lt"/>
            <a:ea typeface="+mn-ea"/>
            <a:cs typeface="+mn-cs"/>
          </a:endParaRPr>
        </a:p>
      </dgm:t>
    </dgm:pt>
    <dgm:pt modelId="{AEE93C85-8623-4361-9CD4-0F69B3636939}" type="parTrans" cxnId="{D83B0ABB-F4B6-42A8-AEE8-35CF47E47CA5}">
      <dgm:prSet/>
      <dgm:spPr/>
      <dgm:t>
        <a:bodyPr/>
        <a:lstStyle/>
        <a:p>
          <a:endParaRPr lang="fr-FR"/>
        </a:p>
      </dgm:t>
    </dgm:pt>
    <dgm:pt modelId="{EAC1E071-15B6-40B9-B3E9-D29C51D2F4B8}" type="sibTrans" cxnId="{D83B0ABB-F4B6-42A8-AEE8-35CF47E47CA5}">
      <dgm:prSet/>
      <dgm:spPr/>
      <dgm:t>
        <a:bodyPr/>
        <a:lstStyle/>
        <a:p>
          <a:endParaRPr lang="fr-FR"/>
        </a:p>
      </dgm:t>
    </dgm:pt>
    <dgm:pt modelId="{6E0E0587-9F64-49C7-987D-08295F25C5D0}">
      <dgm:prSet phldrT="[Texte]" custT="1"/>
      <dgm:spPr/>
      <dgm:t>
        <a:bodyPr/>
        <a:lstStyle/>
        <a:p>
          <a:r>
            <a:rPr lang="fr-FR" sz="1800" b="1" kern="1200" cap="small" dirty="0" smtClean="0">
              <a:latin typeface="Calibri" pitchFamily="34" charset="0"/>
              <a:ea typeface="+mn-ea"/>
              <a:cs typeface="+mn-cs"/>
            </a:rPr>
            <a:t>Transport et vente de l’</a:t>
          </a:r>
          <a:r>
            <a:rPr lang="fr-FR" sz="1800" b="1" kern="1200" cap="small" dirty="0" err="1" smtClean="0">
              <a:latin typeface="Calibri" pitchFamily="34" charset="0"/>
              <a:ea typeface="+mn-ea"/>
              <a:cs typeface="+mn-cs"/>
            </a:rPr>
            <a:t>éxcedent</a:t>
          </a:r>
          <a:endParaRPr lang="fr-FR" sz="1800" b="1" kern="1200" cap="small" dirty="0" smtClean="0">
            <a:latin typeface="+mn-lt"/>
            <a:ea typeface="+mn-ea"/>
            <a:cs typeface="+mn-cs"/>
          </a:endParaRPr>
        </a:p>
      </dgm:t>
    </dgm:pt>
    <dgm:pt modelId="{88F5ABB8-E50C-4B19-8F1F-414097607F77}" type="parTrans" cxnId="{37A91893-CDC5-4489-BE49-F4DAEC806687}">
      <dgm:prSet/>
      <dgm:spPr/>
      <dgm:t>
        <a:bodyPr/>
        <a:lstStyle/>
        <a:p>
          <a:endParaRPr lang="fr-FR"/>
        </a:p>
      </dgm:t>
    </dgm:pt>
    <dgm:pt modelId="{323462A8-0F9F-4697-8D52-2E1C9F47B881}" type="sibTrans" cxnId="{37A91893-CDC5-4489-BE49-F4DAEC806687}">
      <dgm:prSet/>
      <dgm:spPr/>
      <dgm:t>
        <a:bodyPr/>
        <a:lstStyle/>
        <a:p>
          <a:endParaRPr lang="fr-FR"/>
        </a:p>
      </dgm:t>
    </dgm:pt>
    <dgm:pt modelId="{C6C12762-05DD-4B8D-B58C-B748A72B6C09}">
      <dgm:prSet phldrT="[Texte]" custT="1"/>
      <dgm:spPr/>
      <dgm:t>
        <a:bodyPr/>
        <a:lstStyle/>
        <a:p>
          <a:r>
            <a:rPr lang="fr-FR" sz="1800" b="1" kern="1200" cap="small" dirty="0" smtClean="0">
              <a:latin typeface="Calibri" pitchFamily="34" charset="0"/>
              <a:ea typeface="+mn-ea"/>
              <a:cs typeface="+mn-cs"/>
            </a:rPr>
            <a:t>Concession après appel à la concurrence</a:t>
          </a:r>
          <a:endParaRPr lang="fr-FR" sz="1800" b="1" kern="1200" cap="small" dirty="0" smtClean="0">
            <a:latin typeface="+mn-lt"/>
            <a:ea typeface="+mn-ea"/>
            <a:cs typeface="+mn-cs"/>
          </a:endParaRPr>
        </a:p>
      </dgm:t>
    </dgm:pt>
    <dgm:pt modelId="{27FF1469-3CAF-4FD5-A80E-13239FE86622}" type="parTrans" cxnId="{8F86033E-A9B4-456E-BE0B-0118496509E1}">
      <dgm:prSet/>
      <dgm:spPr/>
      <dgm:t>
        <a:bodyPr/>
        <a:lstStyle/>
        <a:p>
          <a:endParaRPr lang="fr-FR"/>
        </a:p>
      </dgm:t>
    </dgm:pt>
    <dgm:pt modelId="{2E8402D5-0C26-453F-B495-2FD7948CB6E6}" type="sibTrans" cxnId="{8F86033E-A9B4-456E-BE0B-0118496509E1}">
      <dgm:prSet/>
      <dgm:spPr/>
      <dgm:t>
        <a:bodyPr/>
        <a:lstStyle/>
        <a:p>
          <a:endParaRPr lang="fr-FR"/>
        </a:p>
      </dgm:t>
    </dgm:pt>
    <dgm:pt modelId="{475B014B-8F72-4844-8C8E-E3FB9A5F57BA}">
      <dgm:prSet phldrT="[Texte]" custT="1"/>
      <dgm:spPr/>
      <dgm:t>
        <a:bodyPr/>
        <a:lstStyle/>
        <a:p>
          <a:r>
            <a:rPr lang="fr-FR" sz="1800" b="1" kern="1200" cap="small" dirty="0" smtClean="0">
              <a:latin typeface="Calibri" pitchFamily="34" charset="0"/>
              <a:ea typeface="+mn-ea"/>
              <a:cs typeface="+mn-cs"/>
            </a:rPr>
            <a:t>Concession après appel à la concurrence</a:t>
          </a:r>
          <a:endParaRPr lang="fr-FR" sz="1800" b="1" kern="1200" cap="small" dirty="0" smtClean="0">
            <a:latin typeface="+mn-lt"/>
            <a:ea typeface="+mn-ea"/>
            <a:cs typeface="+mn-cs"/>
          </a:endParaRPr>
        </a:p>
      </dgm:t>
    </dgm:pt>
    <dgm:pt modelId="{98FD5BD9-7AC5-41C3-A28C-30AE986011CE}" type="parTrans" cxnId="{C7BE92DA-098B-4DF0-9CD1-DA0C8CE76335}">
      <dgm:prSet/>
      <dgm:spPr/>
      <dgm:t>
        <a:bodyPr/>
        <a:lstStyle/>
        <a:p>
          <a:endParaRPr lang="fr-FR"/>
        </a:p>
      </dgm:t>
    </dgm:pt>
    <dgm:pt modelId="{0B43A8A9-81FC-4B5C-A999-E5E4332CB6EF}" type="sibTrans" cxnId="{C7BE92DA-098B-4DF0-9CD1-DA0C8CE76335}">
      <dgm:prSet/>
      <dgm:spPr/>
      <dgm:t>
        <a:bodyPr/>
        <a:lstStyle/>
        <a:p>
          <a:endParaRPr lang="fr-FR"/>
        </a:p>
      </dgm:t>
    </dgm:pt>
    <dgm:pt modelId="{0356242B-B5B4-4852-9710-99FA414C27E0}">
      <dgm:prSet phldrT="[Texte]" custT="1"/>
      <dgm:spPr/>
      <dgm:t>
        <a:bodyPr/>
        <a:lstStyle/>
        <a:p>
          <a:r>
            <a:rPr lang="fr-FR" sz="1800" b="1" kern="1200" cap="small" dirty="0" smtClean="0">
              <a:latin typeface="Calibri" pitchFamily="34" charset="0"/>
              <a:ea typeface="+mn-ea"/>
              <a:cs typeface="+mn-cs"/>
            </a:rPr>
            <a:t>Autorisation dans la limite d’un seuil</a:t>
          </a:r>
          <a:endParaRPr lang="fr-FR" sz="1800" b="1" kern="1200" cap="small" dirty="0" smtClean="0">
            <a:latin typeface="+mn-lt"/>
            <a:ea typeface="+mn-ea"/>
            <a:cs typeface="+mn-cs"/>
          </a:endParaRPr>
        </a:p>
      </dgm:t>
    </dgm:pt>
    <dgm:pt modelId="{40FFABF7-3D96-463A-9CEB-AAFCB0BB9BDC}" type="parTrans" cxnId="{1FD2CCE2-3914-4767-978D-54942FA327A6}">
      <dgm:prSet/>
      <dgm:spPr/>
      <dgm:t>
        <a:bodyPr/>
        <a:lstStyle/>
        <a:p>
          <a:endParaRPr lang="fr-FR"/>
        </a:p>
      </dgm:t>
    </dgm:pt>
    <dgm:pt modelId="{6F1AA1FB-27CA-48CD-947D-EC4591F54BE3}" type="sibTrans" cxnId="{1FD2CCE2-3914-4767-978D-54942FA327A6}">
      <dgm:prSet/>
      <dgm:spPr/>
      <dgm:t>
        <a:bodyPr/>
        <a:lstStyle/>
        <a:p>
          <a:endParaRPr lang="fr-FR"/>
        </a:p>
      </dgm:t>
    </dgm:pt>
    <dgm:pt modelId="{DC07A62B-4F38-4026-961C-2C6F2A15B259}" type="pres">
      <dgm:prSet presAssocID="{E1F0E18C-EC40-4EF9-A605-34BDD76052C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F7780F8D-2029-4914-9CF3-9AC717C5110A}" type="pres">
      <dgm:prSet presAssocID="{C34EE9BB-A040-49FD-9608-F91339E08AD8}" presName="hierRoot1" presStyleCnt="0"/>
      <dgm:spPr/>
    </dgm:pt>
    <dgm:pt modelId="{D4D46012-856E-482D-A11D-AC806DDBB0A4}" type="pres">
      <dgm:prSet presAssocID="{C34EE9BB-A040-49FD-9608-F91339E08AD8}" presName="composite" presStyleCnt="0"/>
      <dgm:spPr/>
    </dgm:pt>
    <dgm:pt modelId="{A11156DE-15AC-4A8E-B2E6-91ADA2E2657A}" type="pres">
      <dgm:prSet presAssocID="{C34EE9BB-A040-49FD-9608-F91339E08AD8}" presName="background" presStyleLbl="node0" presStyleIdx="0" presStyleCnt="1"/>
      <dgm:spPr/>
    </dgm:pt>
    <dgm:pt modelId="{9D98C2EF-3130-4751-ADD7-94E8B79B03FB}" type="pres">
      <dgm:prSet presAssocID="{C34EE9BB-A040-49FD-9608-F91339E08AD8}" presName="text" presStyleLbl="fgAcc0" presStyleIdx="0" presStyleCnt="1" custScaleX="432900" custScaleY="134929" custLinFactNeighborX="2344" custLinFactNeighborY="-9326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006127A7-0B21-425A-934C-BB578EF0AEAC}" type="pres">
      <dgm:prSet presAssocID="{C34EE9BB-A040-49FD-9608-F91339E08AD8}" presName="hierChild2" presStyleCnt="0"/>
      <dgm:spPr/>
    </dgm:pt>
    <dgm:pt modelId="{8E4DDD60-48B3-41C8-B613-50B059991560}" type="pres">
      <dgm:prSet presAssocID="{9DA10FC9-40CB-4A74-B625-9F8A4F0E9C1E}" presName="Name10" presStyleLbl="parChTrans1D2" presStyleIdx="0" presStyleCnt="3"/>
      <dgm:spPr/>
      <dgm:t>
        <a:bodyPr/>
        <a:lstStyle/>
        <a:p>
          <a:endParaRPr lang="fr-FR"/>
        </a:p>
      </dgm:t>
    </dgm:pt>
    <dgm:pt modelId="{0E0D4B08-95A3-4802-92B2-E1952DF6BD7A}" type="pres">
      <dgm:prSet presAssocID="{94C92BA1-FCC2-4865-B536-8BF53DBD953E}" presName="hierRoot2" presStyleCnt="0"/>
      <dgm:spPr/>
    </dgm:pt>
    <dgm:pt modelId="{BC268E9F-3D69-4E5A-BF31-2D84E2DE913F}" type="pres">
      <dgm:prSet presAssocID="{94C92BA1-FCC2-4865-B536-8BF53DBD953E}" presName="composite2" presStyleCnt="0"/>
      <dgm:spPr/>
    </dgm:pt>
    <dgm:pt modelId="{E225F376-6D3B-4803-AC89-2E690ED8518B}" type="pres">
      <dgm:prSet presAssocID="{94C92BA1-FCC2-4865-B536-8BF53DBD953E}" presName="background2" presStyleLbl="node2" presStyleIdx="0" presStyleCnt="3"/>
      <dgm:spPr/>
    </dgm:pt>
    <dgm:pt modelId="{C1D29F51-A140-4D3F-A528-B8CDED76029C}" type="pres">
      <dgm:prSet presAssocID="{94C92BA1-FCC2-4865-B536-8BF53DBD953E}" presName="text2" presStyleLbl="fgAcc2" presStyleIdx="0" presStyleCnt="3" custScaleX="20529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CA0496EC-7D9D-4803-8967-BA702C38C9A4}" type="pres">
      <dgm:prSet presAssocID="{94C92BA1-FCC2-4865-B536-8BF53DBD953E}" presName="hierChild3" presStyleCnt="0"/>
      <dgm:spPr/>
    </dgm:pt>
    <dgm:pt modelId="{05A9C9A7-B27B-4A4C-90F8-565FDD81C62B}" type="pres">
      <dgm:prSet presAssocID="{98FD5BD9-7AC5-41C3-A28C-30AE986011CE}" presName="Name17" presStyleLbl="parChTrans1D3" presStyleIdx="0" presStyleCnt="4"/>
      <dgm:spPr/>
      <dgm:t>
        <a:bodyPr/>
        <a:lstStyle/>
        <a:p>
          <a:endParaRPr lang="fr-FR"/>
        </a:p>
      </dgm:t>
    </dgm:pt>
    <dgm:pt modelId="{057F565B-BFCE-4918-864E-FD3D3AEAA08E}" type="pres">
      <dgm:prSet presAssocID="{475B014B-8F72-4844-8C8E-E3FB9A5F57BA}" presName="hierRoot3" presStyleCnt="0"/>
      <dgm:spPr/>
    </dgm:pt>
    <dgm:pt modelId="{2A3181A0-E28B-41F3-B49F-E42842D8E477}" type="pres">
      <dgm:prSet presAssocID="{475B014B-8F72-4844-8C8E-E3FB9A5F57BA}" presName="composite3" presStyleCnt="0"/>
      <dgm:spPr/>
    </dgm:pt>
    <dgm:pt modelId="{DCFFA58D-06AF-4EEF-BB46-DCBBE4C322CC}" type="pres">
      <dgm:prSet presAssocID="{475B014B-8F72-4844-8C8E-E3FB9A5F57BA}" presName="background3" presStyleLbl="node3" presStyleIdx="0" presStyleCnt="4"/>
      <dgm:spPr/>
    </dgm:pt>
    <dgm:pt modelId="{817541A7-54A2-4471-A0B5-E753770DF6EB}" type="pres">
      <dgm:prSet presAssocID="{475B014B-8F72-4844-8C8E-E3FB9A5F57BA}" presName="text3" presStyleLbl="fgAcc3" presStyleIdx="0" presStyleCnt="4" custScaleX="163481" custScaleY="120395" custLinFactNeighborX="-571" custLinFactNeighborY="6010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42274882-FC17-4F77-ACC3-A8DC8FFC53F1}" type="pres">
      <dgm:prSet presAssocID="{475B014B-8F72-4844-8C8E-E3FB9A5F57BA}" presName="hierChild4" presStyleCnt="0"/>
      <dgm:spPr/>
    </dgm:pt>
    <dgm:pt modelId="{4E85BD04-ACF9-44E8-BEB2-70203512AE6B}" type="pres">
      <dgm:prSet presAssocID="{10BC6714-2726-4037-92EE-A8444A3F85C0}" presName="Name10" presStyleLbl="parChTrans1D2" presStyleIdx="1" presStyleCnt="3"/>
      <dgm:spPr/>
      <dgm:t>
        <a:bodyPr/>
        <a:lstStyle/>
        <a:p>
          <a:endParaRPr lang="fr-FR"/>
        </a:p>
      </dgm:t>
    </dgm:pt>
    <dgm:pt modelId="{43B7A973-4663-4816-AC33-7D9422DF40B8}" type="pres">
      <dgm:prSet presAssocID="{E838086C-522E-47B9-A9A5-28C85A861EB8}" presName="hierRoot2" presStyleCnt="0"/>
      <dgm:spPr/>
    </dgm:pt>
    <dgm:pt modelId="{0BECF7E0-038C-4FE8-A1BD-E41A058F77FA}" type="pres">
      <dgm:prSet presAssocID="{E838086C-522E-47B9-A9A5-28C85A861EB8}" presName="composite2" presStyleCnt="0"/>
      <dgm:spPr/>
    </dgm:pt>
    <dgm:pt modelId="{840EE8C0-C0F0-40D9-950C-14B3FF50A476}" type="pres">
      <dgm:prSet presAssocID="{E838086C-522E-47B9-A9A5-28C85A861EB8}" presName="background2" presStyleLbl="node2" presStyleIdx="1" presStyleCnt="3"/>
      <dgm:spPr/>
    </dgm:pt>
    <dgm:pt modelId="{465FF4B8-9D63-4203-9FB1-6F4CCA64DC09}" type="pres">
      <dgm:prSet presAssocID="{E838086C-522E-47B9-A9A5-28C85A861EB8}" presName="text2" presStyleLbl="fgAcc2" presStyleIdx="1" presStyleCnt="3" custScaleX="20830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DF88FF38-8F3C-4580-B368-8D9FC1941BD3}" type="pres">
      <dgm:prSet presAssocID="{E838086C-522E-47B9-A9A5-28C85A861EB8}" presName="hierChild3" presStyleCnt="0"/>
      <dgm:spPr/>
    </dgm:pt>
    <dgm:pt modelId="{9081F87B-12B5-49B8-81AC-1AB10F574932}" type="pres">
      <dgm:prSet presAssocID="{27FF1469-3CAF-4FD5-A80E-13239FE86622}" presName="Name17" presStyleLbl="parChTrans1D3" presStyleIdx="1" presStyleCnt="4"/>
      <dgm:spPr/>
      <dgm:t>
        <a:bodyPr/>
        <a:lstStyle/>
        <a:p>
          <a:endParaRPr lang="fr-FR"/>
        </a:p>
      </dgm:t>
    </dgm:pt>
    <dgm:pt modelId="{64361751-5319-4C2E-B8F8-8A1C2766A5A1}" type="pres">
      <dgm:prSet presAssocID="{C6C12762-05DD-4B8D-B58C-B748A72B6C09}" presName="hierRoot3" presStyleCnt="0"/>
      <dgm:spPr/>
    </dgm:pt>
    <dgm:pt modelId="{54841839-89D3-40A6-BBB3-B264BE61ADBD}" type="pres">
      <dgm:prSet presAssocID="{C6C12762-05DD-4B8D-B58C-B748A72B6C09}" presName="composite3" presStyleCnt="0"/>
      <dgm:spPr/>
    </dgm:pt>
    <dgm:pt modelId="{12469DA1-5A24-4355-BA1E-A04551F5B63D}" type="pres">
      <dgm:prSet presAssocID="{C6C12762-05DD-4B8D-B58C-B748A72B6C09}" presName="background3" presStyleLbl="node3" presStyleIdx="1" presStyleCnt="4"/>
      <dgm:spPr/>
    </dgm:pt>
    <dgm:pt modelId="{9A69242A-B161-4DAA-8136-3BD0856F07F8}" type="pres">
      <dgm:prSet presAssocID="{C6C12762-05DD-4B8D-B58C-B748A72B6C09}" presName="text3" presStyleLbl="fgAcc3" presStyleIdx="1" presStyleCnt="4" custScaleX="163481" custScaleY="120395" custLinFactNeighborX="-571" custLinFactNeighborY="6010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085CC98C-AB0E-4CF5-BA86-77E256CB14B6}" type="pres">
      <dgm:prSet presAssocID="{C6C12762-05DD-4B8D-B58C-B748A72B6C09}" presName="hierChild4" presStyleCnt="0"/>
      <dgm:spPr/>
    </dgm:pt>
    <dgm:pt modelId="{0DF09141-8D63-4BEF-8E59-128E7B6D1A11}" type="pres">
      <dgm:prSet presAssocID="{40FFABF7-3D96-463A-9CEB-AAFCB0BB9BDC}" presName="Name17" presStyleLbl="parChTrans1D3" presStyleIdx="2" presStyleCnt="4"/>
      <dgm:spPr/>
      <dgm:t>
        <a:bodyPr/>
        <a:lstStyle/>
        <a:p>
          <a:endParaRPr lang="fr-FR"/>
        </a:p>
      </dgm:t>
    </dgm:pt>
    <dgm:pt modelId="{8B6BF53D-0F03-466C-B3F1-42D2A1EFAF2A}" type="pres">
      <dgm:prSet presAssocID="{0356242B-B5B4-4852-9710-99FA414C27E0}" presName="hierRoot3" presStyleCnt="0"/>
      <dgm:spPr/>
    </dgm:pt>
    <dgm:pt modelId="{DDF1CE20-DB88-40EE-9CE4-9484290C65B3}" type="pres">
      <dgm:prSet presAssocID="{0356242B-B5B4-4852-9710-99FA414C27E0}" presName="composite3" presStyleCnt="0"/>
      <dgm:spPr/>
    </dgm:pt>
    <dgm:pt modelId="{D744089D-78BB-4FAE-9C49-1CC9952773A0}" type="pres">
      <dgm:prSet presAssocID="{0356242B-B5B4-4852-9710-99FA414C27E0}" presName="background3" presStyleLbl="node3" presStyleIdx="2" presStyleCnt="4"/>
      <dgm:spPr/>
    </dgm:pt>
    <dgm:pt modelId="{B86C62AA-A84C-4BC8-BD99-297056DE9225}" type="pres">
      <dgm:prSet presAssocID="{0356242B-B5B4-4852-9710-99FA414C27E0}" presName="text3" presStyleLbl="fgAcc3" presStyleIdx="2" presStyleCnt="4" custScaleX="163481" custScaleY="120395" custLinFactNeighborX="-571" custLinFactNeighborY="6010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EF9D16F5-3705-4CF6-8B5C-38882F8DDD94}" type="pres">
      <dgm:prSet presAssocID="{0356242B-B5B4-4852-9710-99FA414C27E0}" presName="hierChild4" presStyleCnt="0"/>
      <dgm:spPr/>
    </dgm:pt>
    <dgm:pt modelId="{43DC180B-09F8-4F54-AF0A-8B462E52CABC}" type="pres">
      <dgm:prSet presAssocID="{AEE93C85-8623-4361-9CD4-0F69B3636939}" presName="Name10" presStyleLbl="parChTrans1D2" presStyleIdx="2" presStyleCnt="3"/>
      <dgm:spPr/>
      <dgm:t>
        <a:bodyPr/>
        <a:lstStyle/>
        <a:p>
          <a:endParaRPr lang="fr-FR"/>
        </a:p>
      </dgm:t>
    </dgm:pt>
    <dgm:pt modelId="{041D3E0C-0F19-42CB-ACC0-42D336151CDF}" type="pres">
      <dgm:prSet presAssocID="{378AC6F4-C004-4B5D-B23A-E7EAEC5DD1F0}" presName="hierRoot2" presStyleCnt="0"/>
      <dgm:spPr/>
    </dgm:pt>
    <dgm:pt modelId="{611D5CAC-96D7-47E9-BF10-7536DD4253C1}" type="pres">
      <dgm:prSet presAssocID="{378AC6F4-C004-4B5D-B23A-E7EAEC5DD1F0}" presName="composite2" presStyleCnt="0"/>
      <dgm:spPr/>
    </dgm:pt>
    <dgm:pt modelId="{A97B6535-7F59-4D0D-B8CA-2C1B13DC1148}" type="pres">
      <dgm:prSet presAssocID="{378AC6F4-C004-4B5D-B23A-E7EAEC5DD1F0}" presName="background2" presStyleLbl="node2" presStyleIdx="2" presStyleCnt="3"/>
      <dgm:spPr/>
    </dgm:pt>
    <dgm:pt modelId="{AB44F56D-5589-492F-BD09-BB247BD8F4B4}" type="pres">
      <dgm:prSet presAssocID="{378AC6F4-C004-4B5D-B23A-E7EAEC5DD1F0}" presName="text2" presStyleLbl="fgAcc2" presStyleIdx="2" presStyleCnt="3" custScaleX="19756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3BD7E18A-34ED-46CA-93E8-A670BEDB43BD}" type="pres">
      <dgm:prSet presAssocID="{378AC6F4-C004-4B5D-B23A-E7EAEC5DD1F0}" presName="hierChild3" presStyleCnt="0"/>
      <dgm:spPr/>
    </dgm:pt>
    <dgm:pt modelId="{9BC977B6-85CC-4A9B-AD7A-A30E844AC292}" type="pres">
      <dgm:prSet presAssocID="{88F5ABB8-E50C-4B19-8F1F-414097607F77}" presName="Name17" presStyleLbl="parChTrans1D3" presStyleIdx="3" presStyleCnt="4"/>
      <dgm:spPr/>
      <dgm:t>
        <a:bodyPr/>
        <a:lstStyle/>
        <a:p>
          <a:endParaRPr lang="fr-FR"/>
        </a:p>
      </dgm:t>
    </dgm:pt>
    <dgm:pt modelId="{1469CE9C-3A24-461D-940E-B4D92C8363C3}" type="pres">
      <dgm:prSet presAssocID="{6E0E0587-9F64-49C7-987D-08295F25C5D0}" presName="hierRoot3" presStyleCnt="0"/>
      <dgm:spPr/>
    </dgm:pt>
    <dgm:pt modelId="{5F2692B6-49C1-48FC-AF46-6F825FAAA864}" type="pres">
      <dgm:prSet presAssocID="{6E0E0587-9F64-49C7-987D-08295F25C5D0}" presName="composite3" presStyleCnt="0"/>
      <dgm:spPr/>
    </dgm:pt>
    <dgm:pt modelId="{023F3ED8-F401-41F1-ABF0-A736C24630B8}" type="pres">
      <dgm:prSet presAssocID="{6E0E0587-9F64-49C7-987D-08295F25C5D0}" presName="background3" presStyleLbl="node3" presStyleIdx="3" presStyleCnt="4"/>
      <dgm:spPr/>
    </dgm:pt>
    <dgm:pt modelId="{E02D442B-BD39-47B9-9C30-29C14D6E021C}" type="pres">
      <dgm:prSet presAssocID="{6E0E0587-9F64-49C7-987D-08295F25C5D0}" presName="text3" presStyleLbl="fgAcc3" presStyleIdx="3" presStyleCnt="4" custScaleX="194568" custScaleY="120395" custLinFactNeighborX="-571" custLinFactNeighborY="6356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F771E36A-7DC1-4405-9EDE-B2FC4371B6D3}" type="pres">
      <dgm:prSet presAssocID="{6E0E0587-9F64-49C7-987D-08295F25C5D0}" presName="hierChild4" presStyleCnt="0"/>
      <dgm:spPr/>
    </dgm:pt>
  </dgm:ptLst>
  <dgm:cxnLst>
    <dgm:cxn modelId="{CFE90803-B5FE-463A-AC85-6213F6FBA598}" type="presOf" srcId="{AEE93C85-8623-4361-9CD4-0F69B3636939}" destId="{43DC180B-09F8-4F54-AF0A-8B462E52CABC}" srcOrd="0" destOrd="0" presId="urn:microsoft.com/office/officeart/2005/8/layout/hierarchy1"/>
    <dgm:cxn modelId="{1FD2CCE2-3914-4767-978D-54942FA327A6}" srcId="{E838086C-522E-47B9-A9A5-28C85A861EB8}" destId="{0356242B-B5B4-4852-9710-99FA414C27E0}" srcOrd="1" destOrd="0" parTransId="{40FFABF7-3D96-463A-9CEB-AAFCB0BB9BDC}" sibTransId="{6F1AA1FB-27CA-48CD-947D-EC4591F54BE3}"/>
    <dgm:cxn modelId="{D83B0ABB-F4B6-42A8-AEE8-35CF47E47CA5}" srcId="{C34EE9BB-A040-49FD-9608-F91339E08AD8}" destId="{378AC6F4-C004-4B5D-B23A-E7EAEC5DD1F0}" srcOrd="2" destOrd="0" parTransId="{AEE93C85-8623-4361-9CD4-0F69B3636939}" sibTransId="{EAC1E071-15B6-40B9-B3E9-D29C51D2F4B8}"/>
    <dgm:cxn modelId="{9ED4493F-ABBB-4129-9342-4F945E31C322}" srcId="{C34EE9BB-A040-49FD-9608-F91339E08AD8}" destId="{94C92BA1-FCC2-4865-B536-8BF53DBD953E}" srcOrd="0" destOrd="0" parTransId="{9DA10FC9-40CB-4A74-B625-9F8A4F0E9C1E}" sibTransId="{D2437BE1-5771-4E87-B747-AC41705AE5D5}"/>
    <dgm:cxn modelId="{37A91893-CDC5-4489-BE49-F4DAEC806687}" srcId="{378AC6F4-C004-4B5D-B23A-E7EAEC5DD1F0}" destId="{6E0E0587-9F64-49C7-987D-08295F25C5D0}" srcOrd="0" destOrd="0" parTransId="{88F5ABB8-E50C-4B19-8F1F-414097607F77}" sibTransId="{323462A8-0F9F-4697-8D52-2E1C9F47B881}"/>
    <dgm:cxn modelId="{35CFD083-BA10-4429-9A5E-460ACB9CC708}" type="presOf" srcId="{C6C12762-05DD-4B8D-B58C-B748A72B6C09}" destId="{9A69242A-B161-4DAA-8136-3BD0856F07F8}" srcOrd="0" destOrd="0" presId="urn:microsoft.com/office/officeart/2005/8/layout/hierarchy1"/>
    <dgm:cxn modelId="{0DDC6F2D-7FED-48E9-A0A4-777040FEE177}" type="presOf" srcId="{6E0E0587-9F64-49C7-987D-08295F25C5D0}" destId="{E02D442B-BD39-47B9-9C30-29C14D6E021C}" srcOrd="0" destOrd="0" presId="urn:microsoft.com/office/officeart/2005/8/layout/hierarchy1"/>
    <dgm:cxn modelId="{CFFCFAB6-B71D-4D83-924B-C5453077A81E}" type="presOf" srcId="{C34EE9BB-A040-49FD-9608-F91339E08AD8}" destId="{9D98C2EF-3130-4751-ADD7-94E8B79B03FB}" srcOrd="0" destOrd="0" presId="urn:microsoft.com/office/officeart/2005/8/layout/hierarchy1"/>
    <dgm:cxn modelId="{345F5726-F011-4AB6-9959-E54CE6A69A95}" type="presOf" srcId="{475B014B-8F72-4844-8C8E-E3FB9A5F57BA}" destId="{817541A7-54A2-4471-A0B5-E753770DF6EB}" srcOrd="0" destOrd="0" presId="urn:microsoft.com/office/officeart/2005/8/layout/hierarchy1"/>
    <dgm:cxn modelId="{C1B147CE-0966-455A-B8D9-C47787531F74}" type="presOf" srcId="{9DA10FC9-40CB-4A74-B625-9F8A4F0E9C1E}" destId="{8E4DDD60-48B3-41C8-B613-50B059991560}" srcOrd="0" destOrd="0" presId="urn:microsoft.com/office/officeart/2005/8/layout/hierarchy1"/>
    <dgm:cxn modelId="{AC08A0DA-63C6-4105-9B28-337BAA33B644}" type="presOf" srcId="{378AC6F4-C004-4B5D-B23A-E7EAEC5DD1F0}" destId="{AB44F56D-5589-492F-BD09-BB247BD8F4B4}" srcOrd="0" destOrd="0" presId="urn:microsoft.com/office/officeart/2005/8/layout/hierarchy1"/>
    <dgm:cxn modelId="{797AA2B8-4B35-4C1A-BF4E-C44904902C03}" type="presOf" srcId="{88F5ABB8-E50C-4B19-8F1F-414097607F77}" destId="{9BC977B6-85CC-4A9B-AD7A-A30E844AC292}" srcOrd="0" destOrd="0" presId="urn:microsoft.com/office/officeart/2005/8/layout/hierarchy1"/>
    <dgm:cxn modelId="{8D90F6FD-23CC-484D-BD15-DD8E525391F6}" type="presOf" srcId="{40FFABF7-3D96-463A-9CEB-AAFCB0BB9BDC}" destId="{0DF09141-8D63-4BEF-8E59-128E7B6D1A11}" srcOrd="0" destOrd="0" presId="urn:microsoft.com/office/officeart/2005/8/layout/hierarchy1"/>
    <dgm:cxn modelId="{8F86033E-A9B4-456E-BE0B-0118496509E1}" srcId="{E838086C-522E-47B9-A9A5-28C85A861EB8}" destId="{C6C12762-05DD-4B8D-B58C-B748A72B6C09}" srcOrd="0" destOrd="0" parTransId="{27FF1469-3CAF-4FD5-A80E-13239FE86622}" sibTransId="{2E8402D5-0C26-453F-B495-2FD7948CB6E6}"/>
    <dgm:cxn modelId="{82B76011-7D07-4045-A7F3-5DD2BFBE3C6E}" type="presOf" srcId="{94C92BA1-FCC2-4865-B536-8BF53DBD953E}" destId="{C1D29F51-A140-4D3F-A528-B8CDED76029C}" srcOrd="0" destOrd="0" presId="urn:microsoft.com/office/officeart/2005/8/layout/hierarchy1"/>
    <dgm:cxn modelId="{37A541D3-A7A5-409A-98E6-82381A0704D6}" type="presOf" srcId="{0356242B-B5B4-4852-9710-99FA414C27E0}" destId="{B86C62AA-A84C-4BC8-BD99-297056DE9225}" srcOrd="0" destOrd="0" presId="urn:microsoft.com/office/officeart/2005/8/layout/hierarchy1"/>
    <dgm:cxn modelId="{D433EEE8-9491-42BE-91C8-CDC31FD436BE}" srcId="{E1F0E18C-EC40-4EF9-A605-34BDD76052C3}" destId="{C34EE9BB-A040-49FD-9608-F91339E08AD8}" srcOrd="0" destOrd="0" parTransId="{8102E9EE-CD7B-462D-AC43-7856285319F9}" sibTransId="{A891ABE0-4F9D-40C9-906C-EF9BF5632227}"/>
    <dgm:cxn modelId="{C1890494-C07E-47A6-88AD-1946191158EA}" type="presOf" srcId="{27FF1469-3CAF-4FD5-A80E-13239FE86622}" destId="{9081F87B-12B5-49B8-81AC-1AB10F574932}" srcOrd="0" destOrd="0" presId="urn:microsoft.com/office/officeart/2005/8/layout/hierarchy1"/>
    <dgm:cxn modelId="{25B5B61C-98C5-4ADA-9669-9443CBBB2931}" type="presOf" srcId="{10BC6714-2726-4037-92EE-A8444A3F85C0}" destId="{4E85BD04-ACF9-44E8-BEB2-70203512AE6B}" srcOrd="0" destOrd="0" presId="urn:microsoft.com/office/officeart/2005/8/layout/hierarchy1"/>
    <dgm:cxn modelId="{0E2BDE66-7916-447B-845B-573575D41227}" srcId="{C34EE9BB-A040-49FD-9608-F91339E08AD8}" destId="{E838086C-522E-47B9-A9A5-28C85A861EB8}" srcOrd="1" destOrd="0" parTransId="{10BC6714-2726-4037-92EE-A8444A3F85C0}" sibTransId="{2439FF3E-5655-4911-92BF-BE3BCF97B6A8}"/>
    <dgm:cxn modelId="{FEBF8CB4-12D0-45AF-B528-96BB8056159A}" type="presOf" srcId="{E1F0E18C-EC40-4EF9-A605-34BDD76052C3}" destId="{DC07A62B-4F38-4026-961C-2C6F2A15B259}" srcOrd="0" destOrd="0" presId="urn:microsoft.com/office/officeart/2005/8/layout/hierarchy1"/>
    <dgm:cxn modelId="{CE026ACE-4D54-44F4-A49A-DD530B227A1D}" type="presOf" srcId="{E838086C-522E-47B9-A9A5-28C85A861EB8}" destId="{465FF4B8-9D63-4203-9FB1-6F4CCA64DC09}" srcOrd="0" destOrd="0" presId="urn:microsoft.com/office/officeart/2005/8/layout/hierarchy1"/>
    <dgm:cxn modelId="{C7BE92DA-098B-4DF0-9CD1-DA0C8CE76335}" srcId="{94C92BA1-FCC2-4865-B536-8BF53DBD953E}" destId="{475B014B-8F72-4844-8C8E-E3FB9A5F57BA}" srcOrd="0" destOrd="0" parTransId="{98FD5BD9-7AC5-41C3-A28C-30AE986011CE}" sibTransId="{0B43A8A9-81FC-4B5C-A999-E5E4332CB6EF}"/>
    <dgm:cxn modelId="{79E4966B-4132-433A-BF20-3A067779B6ED}" type="presOf" srcId="{98FD5BD9-7AC5-41C3-A28C-30AE986011CE}" destId="{05A9C9A7-B27B-4A4C-90F8-565FDD81C62B}" srcOrd="0" destOrd="0" presId="urn:microsoft.com/office/officeart/2005/8/layout/hierarchy1"/>
    <dgm:cxn modelId="{A3FA73CD-B1A0-4861-ACB6-AA592B9D8CF7}" type="presParOf" srcId="{DC07A62B-4F38-4026-961C-2C6F2A15B259}" destId="{F7780F8D-2029-4914-9CF3-9AC717C5110A}" srcOrd="0" destOrd="0" presId="urn:microsoft.com/office/officeart/2005/8/layout/hierarchy1"/>
    <dgm:cxn modelId="{9E4FF4E6-6785-4CF1-BA64-3A09E854125E}" type="presParOf" srcId="{F7780F8D-2029-4914-9CF3-9AC717C5110A}" destId="{D4D46012-856E-482D-A11D-AC806DDBB0A4}" srcOrd="0" destOrd="0" presId="urn:microsoft.com/office/officeart/2005/8/layout/hierarchy1"/>
    <dgm:cxn modelId="{B240E07B-A130-4323-91EA-90FA8BF1CE63}" type="presParOf" srcId="{D4D46012-856E-482D-A11D-AC806DDBB0A4}" destId="{A11156DE-15AC-4A8E-B2E6-91ADA2E2657A}" srcOrd="0" destOrd="0" presId="urn:microsoft.com/office/officeart/2005/8/layout/hierarchy1"/>
    <dgm:cxn modelId="{0F4B23F2-6493-4977-B0B8-08F8F1ED7352}" type="presParOf" srcId="{D4D46012-856E-482D-A11D-AC806DDBB0A4}" destId="{9D98C2EF-3130-4751-ADD7-94E8B79B03FB}" srcOrd="1" destOrd="0" presId="urn:microsoft.com/office/officeart/2005/8/layout/hierarchy1"/>
    <dgm:cxn modelId="{D0A498DD-CF8F-45B8-A449-23601EE5D8E0}" type="presParOf" srcId="{F7780F8D-2029-4914-9CF3-9AC717C5110A}" destId="{006127A7-0B21-425A-934C-BB578EF0AEAC}" srcOrd="1" destOrd="0" presId="urn:microsoft.com/office/officeart/2005/8/layout/hierarchy1"/>
    <dgm:cxn modelId="{0416E00C-86CE-4971-AE1D-CFEF4A2BFABF}" type="presParOf" srcId="{006127A7-0B21-425A-934C-BB578EF0AEAC}" destId="{8E4DDD60-48B3-41C8-B613-50B059991560}" srcOrd="0" destOrd="0" presId="urn:microsoft.com/office/officeart/2005/8/layout/hierarchy1"/>
    <dgm:cxn modelId="{0ABA3F5E-DEA8-404E-8ADF-0461BC2B5756}" type="presParOf" srcId="{006127A7-0B21-425A-934C-BB578EF0AEAC}" destId="{0E0D4B08-95A3-4802-92B2-E1952DF6BD7A}" srcOrd="1" destOrd="0" presId="urn:microsoft.com/office/officeart/2005/8/layout/hierarchy1"/>
    <dgm:cxn modelId="{CA6F6C74-CBBF-4491-BEEA-DDCF05399BDA}" type="presParOf" srcId="{0E0D4B08-95A3-4802-92B2-E1952DF6BD7A}" destId="{BC268E9F-3D69-4E5A-BF31-2D84E2DE913F}" srcOrd="0" destOrd="0" presId="urn:microsoft.com/office/officeart/2005/8/layout/hierarchy1"/>
    <dgm:cxn modelId="{DB05A2D8-C3EF-41FB-B72A-EC0810F5D61B}" type="presParOf" srcId="{BC268E9F-3D69-4E5A-BF31-2D84E2DE913F}" destId="{E225F376-6D3B-4803-AC89-2E690ED8518B}" srcOrd="0" destOrd="0" presId="urn:microsoft.com/office/officeart/2005/8/layout/hierarchy1"/>
    <dgm:cxn modelId="{F89BD724-A9F5-42FD-9A8B-EE53717E3372}" type="presParOf" srcId="{BC268E9F-3D69-4E5A-BF31-2D84E2DE913F}" destId="{C1D29F51-A140-4D3F-A528-B8CDED76029C}" srcOrd="1" destOrd="0" presId="urn:microsoft.com/office/officeart/2005/8/layout/hierarchy1"/>
    <dgm:cxn modelId="{AA572405-0E10-49AC-B5FD-08245B8CDEE0}" type="presParOf" srcId="{0E0D4B08-95A3-4802-92B2-E1952DF6BD7A}" destId="{CA0496EC-7D9D-4803-8967-BA702C38C9A4}" srcOrd="1" destOrd="0" presId="urn:microsoft.com/office/officeart/2005/8/layout/hierarchy1"/>
    <dgm:cxn modelId="{ECDF99DD-9E30-4683-946D-688224BE37D3}" type="presParOf" srcId="{CA0496EC-7D9D-4803-8967-BA702C38C9A4}" destId="{05A9C9A7-B27B-4A4C-90F8-565FDD81C62B}" srcOrd="0" destOrd="0" presId="urn:microsoft.com/office/officeart/2005/8/layout/hierarchy1"/>
    <dgm:cxn modelId="{6638E7B7-D18C-4A67-85A6-8B9A09939030}" type="presParOf" srcId="{CA0496EC-7D9D-4803-8967-BA702C38C9A4}" destId="{057F565B-BFCE-4918-864E-FD3D3AEAA08E}" srcOrd="1" destOrd="0" presId="urn:microsoft.com/office/officeart/2005/8/layout/hierarchy1"/>
    <dgm:cxn modelId="{37DC0BC0-2E0A-4B62-88BB-C07E7612249C}" type="presParOf" srcId="{057F565B-BFCE-4918-864E-FD3D3AEAA08E}" destId="{2A3181A0-E28B-41F3-B49F-E42842D8E477}" srcOrd="0" destOrd="0" presId="urn:microsoft.com/office/officeart/2005/8/layout/hierarchy1"/>
    <dgm:cxn modelId="{FDF7B46E-4D0C-4529-83A2-95FA2CBD2C27}" type="presParOf" srcId="{2A3181A0-E28B-41F3-B49F-E42842D8E477}" destId="{DCFFA58D-06AF-4EEF-BB46-DCBBE4C322CC}" srcOrd="0" destOrd="0" presId="urn:microsoft.com/office/officeart/2005/8/layout/hierarchy1"/>
    <dgm:cxn modelId="{6D669D46-4DBF-4E7E-A854-8B73E42938CD}" type="presParOf" srcId="{2A3181A0-E28B-41F3-B49F-E42842D8E477}" destId="{817541A7-54A2-4471-A0B5-E753770DF6EB}" srcOrd="1" destOrd="0" presId="urn:microsoft.com/office/officeart/2005/8/layout/hierarchy1"/>
    <dgm:cxn modelId="{669F7EE6-D871-4775-9067-DD4CCB4539A0}" type="presParOf" srcId="{057F565B-BFCE-4918-864E-FD3D3AEAA08E}" destId="{42274882-FC17-4F77-ACC3-A8DC8FFC53F1}" srcOrd="1" destOrd="0" presId="urn:microsoft.com/office/officeart/2005/8/layout/hierarchy1"/>
    <dgm:cxn modelId="{4DADB144-F3FE-4D93-8706-F077A2303BFA}" type="presParOf" srcId="{006127A7-0B21-425A-934C-BB578EF0AEAC}" destId="{4E85BD04-ACF9-44E8-BEB2-70203512AE6B}" srcOrd="2" destOrd="0" presId="urn:microsoft.com/office/officeart/2005/8/layout/hierarchy1"/>
    <dgm:cxn modelId="{EE50C9BE-2805-40C3-B81B-986C92E1FCAE}" type="presParOf" srcId="{006127A7-0B21-425A-934C-BB578EF0AEAC}" destId="{43B7A973-4663-4816-AC33-7D9422DF40B8}" srcOrd="3" destOrd="0" presId="urn:microsoft.com/office/officeart/2005/8/layout/hierarchy1"/>
    <dgm:cxn modelId="{B0E08812-B0B3-4966-AFBA-700FE5AC726B}" type="presParOf" srcId="{43B7A973-4663-4816-AC33-7D9422DF40B8}" destId="{0BECF7E0-038C-4FE8-A1BD-E41A058F77FA}" srcOrd="0" destOrd="0" presId="urn:microsoft.com/office/officeart/2005/8/layout/hierarchy1"/>
    <dgm:cxn modelId="{6960D413-583B-4254-B7A3-287A8CE47E35}" type="presParOf" srcId="{0BECF7E0-038C-4FE8-A1BD-E41A058F77FA}" destId="{840EE8C0-C0F0-40D9-950C-14B3FF50A476}" srcOrd="0" destOrd="0" presId="urn:microsoft.com/office/officeart/2005/8/layout/hierarchy1"/>
    <dgm:cxn modelId="{D3BC096F-86F4-40FD-B9EA-A8B108829A70}" type="presParOf" srcId="{0BECF7E0-038C-4FE8-A1BD-E41A058F77FA}" destId="{465FF4B8-9D63-4203-9FB1-6F4CCA64DC09}" srcOrd="1" destOrd="0" presId="urn:microsoft.com/office/officeart/2005/8/layout/hierarchy1"/>
    <dgm:cxn modelId="{832A8D9B-BBA6-4544-8139-1D5748398019}" type="presParOf" srcId="{43B7A973-4663-4816-AC33-7D9422DF40B8}" destId="{DF88FF38-8F3C-4580-B368-8D9FC1941BD3}" srcOrd="1" destOrd="0" presId="urn:microsoft.com/office/officeart/2005/8/layout/hierarchy1"/>
    <dgm:cxn modelId="{5938F02E-D079-436E-B8AD-8BB96BC3877C}" type="presParOf" srcId="{DF88FF38-8F3C-4580-B368-8D9FC1941BD3}" destId="{9081F87B-12B5-49B8-81AC-1AB10F574932}" srcOrd="0" destOrd="0" presId="urn:microsoft.com/office/officeart/2005/8/layout/hierarchy1"/>
    <dgm:cxn modelId="{83DA8777-C505-42B0-AA47-A0CB36D7DF1E}" type="presParOf" srcId="{DF88FF38-8F3C-4580-B368-8D9FC1941BD3}" destId="{64361751-5319-4C2E-B8F8-8A1C2766A5A1}" srcOrd="1" destOrd="0" presId="urn:microsoft.com/office/officeart/2005/8/layout/hierarchy1"/>
    <dgm:cxn modelId="{3F57B814-DD54-4D03-8650-6F0E4B3C9CA3}" type="presParOf" srcId="{64361751-5319-4C2E-B8F8-8A1C2766A5A1}" destId="{54841839-89D3-40A6-BBB3-B264BE61ADBD}" srcOrd="0" destOrd="0" presId="urn:microsoft.com/office/officeart/2005/8/layout/hierarchy1"/>
    <dgm:cxn modelId="{25E49B49-795C-45A3-968A-18ABA60914A9}" type="presParOf" srcId="{54841839-89D3-40A6-BBB3-B264BE61ADBD}" destId="{12469DA1-5A24-4355-BA1E-A04551F5B63D}" srcOrd="0" destOrd="0" presId="urn:microsoft.com/office/officeart/2005/8/layout/hierarchy1"/>
    <dgm:cxn modelId="{75C6F9BF-2EFC-42FD-8F70-2E84FA6EE00A}" type="presParOf" srcId="{54841839-89D3-40A6-BBB3-B264BE61ADBD}" destId="{9A69242A-B161-4DAA-8136-3BD0856F07F8}" srcOrd="1" destOrd="0" presId="urn:microsoft.com/office/officeart/2005/8/layout/hierarchy1"/>
    <dgm:cxn modelId="{8CCC0FC7-C0C8-4E8F-83D4-903CA2C91F69}" type="presParOf" srcId="{64361751-5319-4C2E-B8F8-8A1C2766A5A1}" destId="{085CC98C-AB0E-4CF5-BA86-77E256CB14B6}" srcOrd="1" destOrd="0" presId="urn:microsoft.com/office/officeart/2005/8/layout/hierarchy1"/>
    <dgm:cxn modelId="{0301CBC3-A1F8-459A-8486-40AC376BEA6B}" type="presParOf" srcId="{DF88FF38-8F3C-4580-B368-8D9FC1941BD3}" destId="{0DF09141-8D63-4BEF-8E59-128E7B6D1A11}" srcOrd="2" destOrd="0" presId="urn:microsoft.com/office/officeart/2005/8/layout/hierarchy1"/>
    <dgm:cxn modelId="{E87A1C1E-15FB-465C-A446-9D75999CEBF7}" type="presParOf" srcId="{DF88FF38-8F3C-4580-B368-8D9FC1941BD3}" destId="{8B6BF53D-0F03-466C-B3F1-42D2A1EFAF2A}" srcOrd="3" destOrd="0" presId="urn:microsoft.com/office/officeart/2005/8/layout/hierarchy1"/>
    <dgm:cxn modelId="{F14DBA95-142D-4C46-AABA-0233225012AF}" type="presParOf" srcId="{8B6BF53D-0F03-466C-B3F1-42D2A1EFAF2A}" destId="{DDF1CE20-DB88-40EE-9CE4-9484290C65B3}" srcOrd="0" destOrd="0" presId="urn:microsoft.com/office/officeart/2005/8/layout/hierarchy1"/>
    <dgm:cxn modelId="{B8C427C9-F169-44FF-8884-27491B0D1771}" type="presParOf" srcId="{DDF1CE20-DB88-40EE-9CE4-9484290C65B3}" destId="{D744089D-78BB-4FAE-9C49-1CC9952773A0}" srcOrd="0" destOrd="0" presId="urn:microsoft.com/office/officeart/2005/8/layout/hierarchy1"/>
    <dgm:cxn modelId="{42D0D6B6-0EA3-4C71-BA3E-E554EC044497}" type="presParOf" srcId="{DDF1CE20-DB88-40EE-9CE4-9484290C65B3}" destId="{B86C62AA-A84C-4BC8-BD99-297056DE9225}" srcOrd="1" destOrd="0" presId="urn:microsoft.com/office/officeart/2005/8/layout/hierarchy1"/>
    <dgm:cxn modelId="{1F600C3B-3E0D-435A-8D2F-70140B330D2D}" type="presParOf" srcId="{8B6BF53D-0F03-466C-B3F1-42D2A1EFAF2A}" destId="{EF9D16F5-3705-4CF6-8B5C-38882F8DDD94}" srcOrd="1" destOrd="0" presId="urn:microsoft.com/office/officeart/2005/8/layout/hierarchy1"/>
    <dgm:cxn modelId="{F839421A-7173-43E2-94E5-7B7D7CC5B776}" type="presParOf" srcId="{006127A7-0B21-425A-934C-BB578EF0AEAC}" destId="{43DC180B-09F8-4F54-AF0A-8B462E52CABC}" srcOrd="4" destOrd="0" presId="urn:microsoft.com/office/officeart/2005/8/layout/hierarchy1"/>
    <dgm:cxn modelId="{576A2F55-5602-49CB-953A-B0AD2D75DAD8}" type="presParOf" srcId="{006127A7-0B21-425A-934C-BB578EF0AEAC}" destId="{041D3E0C-0F19-42CB-ACC0-42D336151CDF}" srcOrd="5" destOrd="0" presId="urn:microsoft.com/office/officeart/2005/8/layout/hierarchy1"/>
    <dgm:cxn modelId="{C05931CA-E5FB-474D-836B-22FCF0FE7595}" type="presParOf" srcId="{041D3E0C-0F19-42CB-ACC0-42D336151CDF}" destId="{611D5CAC-96D7-47E9-BF10-7536DD4253C1}" srcOrd="0" destOrd="0" presId="urn:microsoft.com/office/officeart/2005/8/layout/hierarchy1"/>
    <dgm:cxn modelId="{4693F9DD-0355-41F1-83C0-896B48A6B771}" type="presParOf" srcId="{611D5CAC-96D7-47E9-BF10-7536DD4253C1}" destId="{A97B6535-7F59-4D0D-B8CA-2C1B13DC1148}" srcOrd="0" destOrd="0" presId="urn:microsoft.com/office/officeart/2005/8/layout/hierarchy1"/>
    <dgm:cxn modelId="{FF04116D-E84D-4F28-92C1-2AD0AAB7BB25}" type="presParOf" srcId="{611D5CAC-96D7-47E9-BF10-7536DD4253C1}" destId="{AB44F56D-5589-492F-BD09-BB247BD8F4B4}" srcOrd="1" destOrd="0" presId="urn:microsoft.com/office/officeart/2005/8/layout/hierarchy1"/>
    <dgm:cxn modelId="{DB79AC28-CEEF-4958-ADD6-9FC4ABEC3F77}" type="presParOf" srcId="{041D3E0C-0F19-42CB-ACC0-42D336151CDF}" destId="{3BD7E18A-34ED-46CA-93E8-A670BEDB43BD}" srcOrd="1" destOrd="0" presId="urn:microsoft.com/office/officeart/2005/8/layout/hierarchy1"/>
    <dgm:cxn modelId="{82EABFF8-1294-4070-9FD6-2CE534713AC9}" type="presParOf" srcId="{3BD7E18A-34ED-46CA-93E8-A670BEDB43BD}" destId="{9BC977B6-85CC-4A9B-AD7A-A30E844AC292}" srcOrd="0" destOrd="0" presId="urn:microsoft.com/office/officeart/2005/8/layout/hierarchy1"/>
    <dgm:cxn modelId="{0E5BC604-AA2C-4F95-B289-421571143C25}" type="presParOf" srcId="{3BD7E18A-34ED-46CA-93E8-A670BEDB43BD}" destId="{1469CE9C-3A24-461D-940E-B4D92C8363C3}" srcOrd="1" destOrd="0" presId="urn:microsoft.com/office/officeart/2005/8/layout/hierarchy1"/>
    <dgm:cxn modelId="{480A26D1-1EEE-46C0-98B9-5FE2ECCAB809}" type="presParOf" srcId="{1469CE9C-3A24-461D-940E-B4D92C8363C3}" destId="{5F2692B6-49C1-48FC-AF46-6F825FAAA864}" srcOrd="0" destOrd="0" presId="urn:microsoft.com/office/officeart/2005/8/layout/hierarchy1"/>
    <dgm:cxn modelId="{C4FEFE78-1C05-4B40-8715-F078ADD11B6C}" type="presParOf" srcId="{5F2692B6-49C1-48FC-AF46-6F825FAAA864}" destId="{023F3ED8-F401-41F1-ABF0-A736C24630B8}" srcOrd="0" destOrd="0" presId="urn:microsoft.com/office/officeart/2005/8/layout/hierarchy1"/>
    <dgm:cxn modelId="{EBAD831F-1ADD-4E2A-96E9-E6BB4640BDEB}" type="presParOf" srcId="{5F2692B6-49C1-48FC-AF46-6F825FAAA864}" destId="{E02D442B-BD39-47B9-9C30-29C14D6E021C}" srcOrd="1" destOrd="0" presId="urn:microsoft.com/office/officeart/2005/8/layout/hierarchy1"/>
    <dgm:cxn modelId="{3215AA61-8AB9-41EB-A0AE-BA8D9F15B7C1}" type="presParOf" srcId="{1469CE9C-3A24-461D-940E-B4D92C8363C3}" destId="{F771E36A-7DC1-4405-9EDE-B2FC4371B6D3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BC977B6-85CC-4A9B-AD7A-A30E844AC292}">
      <dsp:nvSpPr>
        <dsp:cNvPr id="0" name=""/>
        <dsp:cNvSpPr/>
      </dsp:nvSpPr>
      <dsp:spPr>
        <a:xfrm>
          <a:off x="6757788" y="2797539"/>
          <a:ext cx="91440" cy="699830"/>
        </a:xfrm>
        <a:custGeom>
          <a:avLst/>
          <a:gdLst/>
          <a:ahLst/>
          <a:cxnLst/>
          <a:rect l="0" t="0" r="0" b="0"/>
          <a:pathLst>
            <a:path>
              <a:moveTo>
                <a:pt x="51474" y="0"/>
              </a:moveTo>
              <a:lnTo>
                <a:pt x="51474" y="606477"/>
              </a:lnTo>
              <a:lnTo>
                <a:pt x="45720" y="606477"/>
              </a:lnTo>
              <a:lnTo>
                <a:pt x="45720" y="69983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DC180B-09F8-4F54-AF0A-8B462E52CABC}">
      <dsp:nvSpPr>
        <dsp:cNvPr id="0" name=""/>
        <dsp:cNvSpPr/>
      </dsp:nvSpPr>
      <dsp:spPr>
        <a:xfrm>
          <a:off x="3928076" y="1267792"/>
          <a:ext cx="2881185" cy="8898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96500"/>
              </a:lnTo>
              <a:lnTo>
                <a:pt x="2881185" y="796500"/>
              </a:lnTo>
              <a:lnTo>
                <a:pt x="2881185" y="88985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F09141-8D63-4BEF-8E59-128E7B6D1A11}">
      <dsp:nvSpPr>
        <dsp:cNvPr id="0" name=""/>
        <dsp:cNvSpPr/>
      </dsp:nvSpPr>
      <dsp:spPr>
        <a:xfrm>
          <a:off x="3845611" y="2797539"/>
          <a:ext cx="929918" cy="6776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4304"/>
              </a:lnTo>
              <a:lnTo>
                <a:pt x="929918" y="584304"/>
              </a:lnTo>
              <a:lnTo>
                <a:pt x="929918" y="67765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81F87B-12B5-49B8-81AC-1AB10F574932}">
      <dsp:nvSpPr>
        <dsp:cNvPr id="0" name=""/>
        <dsp:cNvSpPr/>
      </dsp:nvSpPr>
      <dsp:spPr>
        <a:xfrm>
          <a:off x="2904184" y="2797539"/>
          <a:ext cx="941426" cy="677657"/>
        </a:xfrm>
        <a:custGeom>
          <a:avLst/>
          <a:gdLst/>
          <a:ahLst/>
          <a:cxnLst/>
          <a:rect l="0" t="0" r="0" b="0"/>
          <a:pathLst>
            <a:path>
              <a:moveTo>
                <a:pt x="941426" y="0"/>
              </a:moveTo>
              <a:lnTo>
                <a:pt x="941426" y="584304"/>
              </a:lnTo>
              <a:lnTo>
                <a:pt x="0" y="584304"/>
              </a:lnTo>
              <a:lnTo>
                <a:pt x="0" y="67765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85BD04-ACF9-44E8-BEB2-70203512AE6B}">
      <dsp:nvSpPr>
        <dsp:cNvPr id="0" name=""/>
        <dsp:cNvSpPr/>
      </dsp:nvSpPr>
      <dsp:spPr>
        <a:xfrm>
          <a:off x="3799891" y="1267792"/>
          <a:ext cx="91440" cy="889853"/>
        </a:xfrm>
        <a:custGeom>
          <a:avLst/>
          <a:gdLst/>
          <a:ahLst/>
          <a:cxnLst/>
          <a:rect l="0" t="0" r="0" b="0"/>
          <a:pathLst>
            <a:path>
              <a:moveTo>
                <a:pt x="128185" y="0"/>
              </a:moveTo>
              <a:lnTo>
                <a:pt x="128185" y="796500"/>
              </a:lnTo>
              <a:lnTo>
                <a:pt x="45720" y="796500"/>
              </a:lnTo>
              <a:lnTo>
                <a:pt x="45720" y="88985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A9C9A7-B27B-4A4C-90F8-565FDD81C62B}">
      <dsp:nvSpPr>
        <dsp:cNvPr id="0" name=""/>
        <dsp:cNvSpPr/>
      </dsp:nvSpPr>
      <dsp:spPr>
        <a:xfrm>
          <a:off x="987118" y="2797539"/>
          <a:ext cx="91440" cy="677657"/>
        </a:xfrm>
        <a:custGeom>
          <a:avLst/>
          <a:gdLst/>
          <a:ahLst/>
          <a:cxnLst/>
          <a:rect l="0" t="0" r="0" b="0"/>
          <a:pathLst>
            <a:path>
              <a:moveTo>
                <a:pt x="51474" y="0"/>
              </a:moveTo>
              <a:lnTo>
                <a:pt x="51474" y="584304"/>
              </a:lnTo>
              <a:lnTo>
                <a:pt x="45720" y="584304"/>
              </a:lnTo>
              <a:lnTo>
                <a:pt x="45720" y="67765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4DDD60-48B3-41C8-B613-50B059991560}">
      <dsp:nvSpPr>
        <dsp:cNvPr id="0" name=""/>
        <dsp:cNvSpPr/>
      </dsp:nvSpPr>
      <dsp:spPr>
        <a:xfrm>
          <a:off x="1038592" y="1267792"/>
          <a:ext cx="2889484" cy="889853"/>
        </a:xfrm>
        <a:custGeom>
          <a:avLst/>
          <a:gdLst/>
          <a:ahLst/>
          <a:cxnLst/>
          <a:rect l="0" t="0" r="0" b="0"/>
          <a:pathLst>
            <a:path>
              <a:moveTo>
                <a:pt x="2889484" y="0"/>
              </a:moveTo>
              <a:lnTo>
                <a:pt x="2889484" y="796500"/>
              </a:lnTo>
              <a:lnTo>
                <a:pt x="0" y="796500"/>
              </a:lnTo>
              <a:lnTo>
                <a:pt x="0" y="88985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1156DE-15AC-4A8E-B2E6-91ADA2E2657A}">
      <dsp:nvSpPr>
        <dsp:cNvPr id="0" name=""/>
        <dsp:cNvSpPr/>
      </dsp:nvSpPr>
      <dsp:spPr>
        <a:xfrm>
          <a:off x="1746893" y="404389"/>
          <a:ext cx="4362366" cy="86340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D98C2EF-3130-4751-ADD7-94E8B79B03FB}">
      <dsp:nvSpPr>
        <dsp:cNvPr id="0" name=""/>
        <dsp:cNvSpPr/>
      </dsp:nvSpPr>
      <dsp:spPr>
        <a:xfrm>
          <a:off x="1858861" y="510758"/>
          <a:ext cx="4362366" cy="8634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b="1" kern="1200" cap="small" dirty="0" smtClean="0">
              <a:latin typeface="Calibri" pitchFamily="34" charset="0"/>
              <a:ea typeface="+mn-ea"/>
              <a:cs typeface="+mn-cs"/>
            </a:rPr>
            <a:t>Production de l’électricité à partir des ER</a:t>
          </a:r>
          <a:endParaRPr lang="fr-FR" sz="2800" b="1" kern="1200" cap="small" dirty="0" smtClean="0">
            <a:latin typeface="+mn-lt"/>
            <a:ea typeface="+mn-ea"/>
            <a:cs typeface="+mn-cs"/>
          </a:endParaRPr>
        </a:p>
      </dsp:txBody>
      <dsp:txXfrm>
        <a:off x="1858861" y="510758"/>
        <a:ext cx="4362366" cy="863403"/>
      </dsp:txXfrm>
    </dsp:sp>
    <dsp:sp modelId="{E225F376-6D3B-4803-AC89-2E690ED8518B}">
      <dsp:nvSpPr>
        <dsp:cNvPr id="0" name=""/>
        <dsp:cNvSpPr/>
      </dsp:nvSpPr>
      <dsp:spPr>
        <a:xfrm>
          <a:off x="4206" y="2157645"/>
          <a:ext cx="2068773" cy="6398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1D29F51-A140-4D3F-A528-B8CDED76029C}">
      <dsp:nvSpPr>
        <dsp:cNvPr id="0" name=""/>
        <dsp:cNvSpPr/>
      </dsp:nvSpPr>
      <dsp:spPr>
        <a:xfrm>
          <a:off x="116173" y="2264014"/>
          <a:ext cx="2068773" cy="6398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b="1" kern="1200" cap="small" dirty="0" smtClean="0">
              <a:latin typeface="Calibri" pitchFamily="34" charset="0"/>
              <a:ea typeface="+mn-ea"/>
              <a:cs typeface="+mn-cs"/>
            </a:rPr>
            <a:t>Exportation</a:t>
          </a:r>
          <a:endParaRPr lang="fr-FR" sz="2800" b="1" kern="1200" cap="small" dirty="0" smtClean="0">
            <a:latin typeface="+mn-lt"/>
            <a:ea typeface="+mn-ea"/>
            <a:cs typeface="+mn-cs"/>
          </a:endParaRPr>
        </a:p>
      </dsp:txBody>
      <dsp:txXfrm>
        <a:off x="116173" y="2264014"/>
        <a:ext cx="2068773" cy="639894"/>
      </dsp:txXfrm>
    </dsp:sp>
    <dsp:sp modelId="{DCFFA58D-06AF-4EEF-BB46-DCBBE4C322CC}">
      <dsp:nvSpPr>
        <dsp:cNvPr id="0" name=""/>
        <dsp:cNvSpPr/>
      </dsp:nvSpPr>
      <dsp:spPr>
        <a:xfrm>
          <a:off x="209133" y="3475197"/>
          <a:ext cx="1647410" cy="7704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17541A7-54A2-4471-A0B5-E753770DF6EB}">
      <dsp:nvSpPr>
        <dsp:cNvPr id="0" name=""/>
        <dsp:cNvSpPr/>
      </dsp:nvSpPr>
      <dsp:spPr>
        <a:xfrm>
          <a:off x="321100" y="3581566"/>
          <a:ext cx="1647410" cy="770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cap="small" dirty="0" smtClean="0">
              <a:latin typeface="Calibri" pitchFamily="34" charset="0"/>
              <a:ea typeface="+mn-ea"/>
              <a:cs typeface="+mn-cs"/>
            </a:rPr>
            <a:t>Concession après appel à la concurrence</a:t>
          </a:r>
          <a:endParaRPr lang="fr-FR" sz="1800" b="1" kern="1200" cap="small" dirty="0" smtClean="0">
            <a:latin typeface="+mn-lt"/>
            <a:ea typeface="+mn-ea"/>
            <a:cs typeface="+mn-cs"/>
          </a:endParaRPr>
        </a:p>
      </dsp:txBody>
      <dsp:txXfrm>
        <a:off x="321100" y="3581566"/>
        <a:ext cx="1647410" cy="770400"/>
      </dsp:txXfrm>
    </dsp:sp>
    <dsp:sp modelId="{840EE8C0-C0F0-40D9-950C-14B3FF50A476}">
      <dsp:nvSpPr>
        <dsp:cNvPr id="0" name=""/>
        <dsp:cNvSpPr/>
      </dsp:nvSpPr>
      <dsp:spPr>
        <a:xfrm>
          <a:off x="2796053" y="2157645"/>
          <a:ext cx="2099115" cy="6398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65FF4B8-9D63-4203-9FB1-6F4CCA64DC09}">
      <dsp:nvSpPr>
        <dsp:cNvPr id="0" name=""/>
        <dsp:cNvSpPr/>
      </dsp:nvSpPr>
      <dsp:spPr>
        <a:xfrm>
          <a:off x="2908020" y="2264014"/>
          <a:ext cx="2099115" cy="6398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600" b="1" kern="1200" cap="small" dirty="0" smtClean="0">
              <a:latin typeface="Calibri" pitchFamily="34" charset="0"/>
              <a:ea typeface="+mn-ea"/>
              <a:cs typeface="+mn-cs"/>
            </a:rPr>
            <a:t>Marché Local</a:t>
          </a:r>
          <a:endParaRPr lang="fr-FR" sz="2600" b="1" kern="1200" cap="small" dirty="0" smtClean="0">
            <a:latin typeface="+mn-lt"/>
            <a:ea typeface="+mn-ea"/>
            <a:cs typeface="+mn-cs"/>
          </a:endParaRPr>
        </a:p>
      </dsp:txBody>
      <dsp:txXfrm>
        <a:off x="2908020" y="2264014"/>
        <a:ext cx="2099115" cy="639894"/>
      </dsp:txXfrm>
    </dsp:sp>
    <dsp:sp modelId="{12469DA1-5A24-4355-BA1E-A04551F5B63D}">
      <dsp:nvSpPr>
        <dsp:cNvPr id="0" name=""/>
        <dsp:cNvSpPr/>
      </dsp:nvSpPr>
      <dsp:spPr>
        <a:xfrm>
          <a:off x="2080479" y="3475197"/>
          <a:ext cx="1647410" cy="7704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A69242A-B161-4DAA-8136-3BD0856F07F8}">
      <dsp:nvSpPr>
        <dsp:cNvPr id="0" name=""/>
        <dsp:cNvSpPr/>
      </dsp:nvSpPr>
      <dsp:spPr>
        <a:xfrm>
          <a:off x="2192446" y="3581566"/>
          <a:ext cx="1647410" cy="770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cap="small" dirty="0" smtClean="0">
              <a:latin typeface="Calibri" pitchFamily="34" charset="0"/>
              <a:ea typeface="+mn-ea"/>
              <a:cs typeface="+mn-cs"/>
            </a:rPr>
            <a:t>Concession après appel à la concurrence</a:t>
          </a:r>
          <a:endParaRPr lang="fr-FR" sz="1800" b="1" kern="1200" cap="small" dirty="0" smtClean="0">
            <a:latin typeface="+mn-lt"/>
            <a:ea typeface="+mn-ea"/>
            <a:cs typeface="+mn-cs"/>
          </a:endParaRPr>
        </a:p>
      </dsp:txBody>
      <dsp:txXfrm>
        <a:off x="2192446" y="3581566"/>
        <a:ext cx="1647410" cy="770400"/>
      </dsp:txXfrm>
    </dsp:sp>
    <dsp:sp modelId="{D744089D-78BB-4FAE-9C49-1CC9952773A0}">
      <dsp:nvSpPr>
        <dsp:cNvPr id="0" name=""/>
        <dsp:cNvSpPr/>
      </dsp:nvSpPr>
      <dsp:spPr>
        <a:xfrm>
          <a:off x="3951824" y="3475197"/>
          <a:ext cx="1647410" cy="7704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86C62AA-A84C-4BC8-BD99-297056DE9225}">
      <dsp:nvSpPr>
        <dsp:cNvPr id="0" name=""/>
        <dsp:cNvSpPr/>
      </dsp:nvSpPr>
      <dsp:spPr>
        <a:xfrm>
          <a:off x="4063792" y="3581566"/>
          <a:ext cx="1647410" cy="770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cap="small" dirty="0" smtClean="0">
              <a:latin typeface="Calibri" pitchFamily="34" charset="0"/>
              <a:ea typeface="+mn-ea"/>
              <a:cs typeface="+mn-cs"/>
            </a:rPr>
            <a:t>Autorisation dans la limite d’un seuil</a:t>
          </a:r>
          <a:endParaRPr lang="fr-FR" sz="1800" b="1" kern="1200" cap="small" dirty="0" smtClean="0">
            <a:latin typeface="+mn-lt"/>
            <a:ea typeface="+mn-ea"/>
            <a:cs typeface="+mn-cs"/>
          </a:endParaRPr>
        </a:p>
      </dsp:txBody>
      <dsp:txXfrm>
        <a:off x="4063792" y="3581566"/>
        <a:ext cx="1647410" cy="770400"/>
      </dsp:txXfrm>
    </dsp:sp>
    <dsp:sp modelId="{A97B6535-7F59-4D0D-B8CA-2C1B13DC1148}">
      <dsp:nvSpPr>
        <dsp:cNvPr id="0" name=""/>
        <dsp:cNvSpPr/>
      </dsp:nvSpPr>
      <dsp:spPr>
        <a:xfrm>
          <a:off x="5813818" y="2157645"/>
          <a:ext cx="1990887" cy="6398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B44F56D-5589-492F-BD09-BB247BD8F4B4}">
      <dsp:nvSpPr>
        <dsp:cNvPr id="0" name=""/>
        <dsp:cNvSpPr/>
      </dsp:nvSpPr>
      <dsp:spPr>
        <a:xfrm>
          <a:off x="5925786" y="2264014"/>
          <a:ext cx="1990887" cy="6398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cap="small" dirty="0" smtClean="0">
              <a:latin typeface="Calibri" pitchFamily="34" charset="0"/>
              <a:ea typeface="+mn-ea"/>
              <a:cs typeface="+mn-cs"/>
            </a:rPr>
            <a:t>Autoproduction</a:t>
          </a:r>
          <a:endParaRPr lang="fr-FR" sz="2000" b="1" kern="1200" cap="small" dirty="0" smtClean="0">
            <a:latin typeface="+mn-lt"/>
            <a:ea typeface="+mn-ea"/>
            <a:cs typeface="+mn-cs"/>
          </a:endParaRPr>
        </a:p>
      </dsp:txBody>
      <dsp:txXfrm>
        <a:off x="5925786" y="2264014"/>
        <a:ext cx="1990887" cy="639894"/>
      </dsp:txXfrm>
    </dsp:sp>
    <dsp:sp modelId="{023F3ED8-F401-41F1-ABF0-A736C24630B8}">
      <dsp:nvSpPr>
        <dsp:cNvPr id="0" name=""/>
        <dsp:cNvSpPr/>
      </dsp:nvSpPr>
      <dsp:spPr>
        <a:xfrm>
          <a:off x="5823170" y="3497369"/>
          <a:ext cx="1960676" cy="7704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02D442B-BD39-47B9-9C30-29C14D6E021C}">
      <dsp:nvSpPr>
        <dsp:cNvPr id="0" name=""/>
        <dsp:cNvSpPr/>
      </dsp:nvSpPr>
      <dsp:spPr>
        <a:xfrm>
          <a:off x="5935137" y="3603739"/>
          <a:ext cx="1960676" cy="770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cap="small" dirty="0" smtClean="0">
              <a:latin typeface="Calibri" pitchFamily="34" charset="0"/>
              <a:ea typeface="+mn-ea"/>
              <a:cs typeface="+mn-cs"/>
            </a:rPr>
            <a:t>Transport et vente de l’</a:t>
          </a:r>
          <a:r>
            <a:rPr lang="fr-FR" sz="1800" b="1" kern="1200" cap="small" dirty="0" err="1" smtClean="0">
              <a:latin typeface="Calibri" pitchFamily="34" charset="0"/>
              <a:ea typeface="+mn-ea"/>
              <a:cs typeface="+mn-cs"/>
            </a:rPr>
            <a:t>éxcedent</a:t>
          </a:r>
          <a:endParaRPr lang="fr-FR" sz="1800" b="1" kern="1200" cap="small" dirty="0" smtClean="0">
            <a:latin typeface="+mn-lt"/>
            <a:ea typeface="+mn-ea"/>
            <a:cs typeface="+mn-cs"/>
          </a:endParaRPr>
        </a:p>
      </dsp:txBody>
      <dsp:txXfrm>
        <a:off x="5935137" y="3603739"/>
        <a:ext cx="1960676" cy="7704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6AC9472-1F9A-4F58-BEDE-CDB168E4848F}" type="datetimeFigureOut">
              <a:rPr lang="fr-FR"/>
              <a:pPr>
                <a:defRPr/>
              </a:pPr>
              <a:t>27/01/2016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477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714875"/>
            <a:ext cx="5486400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942816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63AA045-2C10-43B0-8262-29EB82BE527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B2FC227-A727-4EE2-A6F3-8B531538A428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532DE08-FC93-41E6-B507-252FF46C7946}" type="slidenum">
              <a:rPr lang="fr-FR" smtClean="0"/>
              <a:pPr>
                <a:defRPr/>
              </a:pPr>
              <a:t>16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BFF47-CBF1-4A23-AFD9-EEA140A79F10}" type="datetime1">
              <a:rPr lang="fr-FR"/>
              <a:pPr>
                <a:defRPr/>
              </a:pPr>
              <a:t>27/01/2016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Débat National de l'Energie _ Contexte Energétique Tunisien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01B63-CB81-48E1-8739-275AF1A63BE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FAB49-F734-44C2-9E97-7AA1574F7448}" type="datetime1">
              <a:rPr lang="fr-FR"/>
              <a:pPr>
                <a:defRPr/>
              </a:pPr>
              <a:t>27/01/2016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Débat National de l'Energie _ Contexte Energétique Tunisien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CB8B27-C34F-45DE-8372-160B730A6CD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5CEDD-A97F-4F42-AA15-A4F058350AB3}" type="datetime1">
              <a:rPr lang="fr-FR"/>
              <a:pPr>
                <a:defRPr/>
              </a:pPr>
              <a:t>27/01/2016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Débat National de l'Energie _ Contexte Energétique Tunisien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E5EFC-4502-45AE-A8C2-9EB2ECB6959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pull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301625" y="1676400"/>
            <a:ext cx="8540750" cy="4422775"/>
          </a:xfrm>
        </p:spPr>
        <p:txBody>
          <a:bodyPr rtlCol="0">
            <a:normAutofit/>
          </a:bodyPr>
          <a:lstStyle/>
          <a:p>
            <a:pPr lvl="0"/>
            <a:endParaRPr lang="fr-FR" noProof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164A4-288B-4A85-B1CE-C5C35E3F32FC}" type="datetime1">
              <a:rPr lang="fr-FR"/>
              <a:pPr>
                <a:defRPr/>
              </a:pPr>
              <a:t>27/01/2016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Débat National de l'Energie _ Contexte Energétique Tunisien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625EB-555D-443F-9C72-9B08D884DAC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431AA-66BF-4F7D-8DE4-8A55E2E26B7C}" type="datetime1">
              <a:rPr lang="fr-FR"/>
              <a:pPr>
                <a:defRPr/>
              </a:pPr>
              <a:t>27/01/2016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Débat National de l'Energie _ Contexte Energétique Tunisien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2EF32-80FC-43E9-9C15-12016DD1DE0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50F73-6020-429F-B85A-9B83487F8459}" type="datetime1">
              <a:rPr lang="fr-FR"/>
              <a:pPr>
                <a:defRPr/>
              </a:pPr>
              <a:t>27/01/2016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Débat National de l'Energie _ Contexte Energétique Tunisien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00FFD-59FD-4F5C-AFD1-457D155DCDB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38E2A-73AA-4F2A-93CA-027E73F1C688}" type="datetime1">
              <a:rPr lang="fr-FR"/>
              <a:pPr>
                <a:defRPr/>
              </a:pPr>
              <a:t>27/01/2016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Débat National de l'Energie _ Contexte Energétique Tunisien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650F3-70E1-4E7A-BBF3-A02914B35DC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A3577-F673-4E21-B15E-B239C7E2815F}" type="datetime1">
              <a:rPr lang="fr-FR"/>
              <a:pPr>
                <a:defRPr/>
              </a:pPr>
              <a:t>27/01/2016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Débat National de l'Energie _ Contexte Energétique Tunisien</a:t>
            </a: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C0C51-3FA8-4D33-A539-7D854976502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FB8F1-152D-4CA7-AE34-8C610B1B1D07}" type="datetime1">
              <a:rPr lang="fr-FR"/>
              <a:pPr>
                <a:defRPr/>
              </a:pPr>
              <a:t>27/01/2016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Débat National de l'Energie _ Contexte Energétique Tunisien</a:t>
            </a: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B1292-1392-4BF2-86C9-94255C3A5AA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4FB5F-09ED-4AF0-B830-58B63F33A301}" type="datetime1">
              <a:rPr lang="fr-FR"/>
              <a:pPr>
                <a:defRPr/>
              </a:pPr>
              <a:t>27/01/2016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Débat National de l'Energie _ Contexte Energétique Tunisien</a:t>
            </a: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B2F757-C97A-409F-A47D-791E364EC09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CEBCC-1C94-4CAE-8CB9-F474FDDAEF88}" type="datetime1">
              <a:rPr lang="fr-FR"/>
              <a:pPr>
                <a:defRPr/>
              </a:pPr>
              <a:t>27/01/2016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Débat National de l'Energie _ Contexte Energétique Tunisien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FD8E1-C440-4262-BD63-21637EBE5D3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35F7B-DFD5-4F69-8616-2BB8B855B887}" type="datetime1">
              <a:rPr lang="fr-FR"/>
              <a:pPr>
                <a:defRPr/>
              </a:pPr>
              <a:t>27/01/2016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Débat National de l'Energie _ Contexte Energétique Tunisien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82625-B20D-43C9-82FA-B4C8F8FBF58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2051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A5A4B89-1E20-4FA6-8081-8DD94BAF9956}" type="datetime1">
              <a:rPr lang="fr-FR"/>
              <a:pPr>
                <a:defRPr/>
              </a:pPr>
              <a:t>27/01/2016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/>
              <a:t>Débat National de l'Energie _ Contexte Energétique Tunisien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9F9475-30CB-483D-B17C-B3D74E5CD70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</p:sldLayoutIdLst>
  <p:transition>
    <p:pull dir="d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nme.nat.tn/" TargetMode="External"/><Relationship Id="rId2" Type="http://schemas.openxmlformats.org/officeDocument/2006/relationships/hyperlink" Target="mailto:elkhazen@anme.nat.tn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5124" name="Rectangle 6"/>
          <p:cNvSpPr>
            <a:spLocks noChangeArrowheads="1"/>
          </p:cNvSpPr>
          <p:nvPr/>
        </p:nvSpPr>
        <p:spPr bwMode="auto">
          <a:xfrm>
            <a:off x="0" y="1695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fr-FR" sz="1100">
                <a:cs typeface="Times New Roman" pitchFamily="18" charset="0"/>
              </a:rPr>
              <a:t>                    </a:t>
            </a:r>
            <a:endParaRPr lang="fr-FR" sz="1800">
              <a:latin typeface="Arial" pitchFamily="34" charset="0"/>
            </a:endParaRPr>
          </a:p>
        </p:txBody>
      </p:sp>
      <p:sp>
        <p:nvSpPr>
          <p:cNvPr id="5125" name="Rectangle 7"/>
          <p:cNvSpPr>
            <a:spLocks noChangeArrowheads="1"/>
          </p:cNvSpPr>
          <p:nvPr/>
        </p:nvSpPr>
        <p:spPr bwMode="auto">
          <a:xfrm>
            <a:off x="0" y="28289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fr-FR" sz="1100" b="1">
                <a:cs typeface="Times New Roman" pitchFamily="18" charset="0"/>
              </a:rPr>
              <a:t>                      </a:t>
            </a:r>
            <a:endParaRPr lang="fr-FR" sz="1800">
              <a:latin typeface="Arial" pitchFamily="34" charset="0"/>
            </a:endParaRPr>
          </a:p>
        </p:txBody>
      </p:sp>
      <p:sp>
        <p:nvSpPr>
          <p:cNvPr id="5126" name="Rectangle 8"/>
          <p:cNvSpPr>
            <a:spLocks noChangeArrowheads="1"/>
          </p:cNvSpPr>
          <p:nvPr/>
        </p:nvSpPr>
        <p:spPr bwMode="auto">
          <a:xfrm>
            <a:off x="0" y="4352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 sz="1800">
              <a:latin typeface="Arial" pitchFamily="34" charset="0"/>
            </a:endParaRPr>
          </a:p>
        </p:txBody>
      </p:sp>
      <p:sp>
        <p:nvSpPr>
          <p:cNvPr id="5127" name="Rectangle 13"/>
          <p:cNvSpPr>
            <a:spLocks noChangeArrowheads="1"/>
          </p:cNvSpPr>
          <p:nvPr/>
        </p:nvSpPr>
        <p:spPr bwMode="auto">
          <a:xfrm>
            <a:off x="4429125" y="95250"/>
            <a:ext cx="471487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 b="1">
                <a:solidFill>
                  <a:schemeClr val="bg1"/>
                </a:solidFill>
                <a:latin typeface="Baskerville Old Face" pitchFamily="18" charset="0"/>
              </a:rPr>
              <a:t>Perspectives de Développement des Energies Renouvelables en Tunisie</a:t>
            </a:r>
            <a:endParaRPr lang="fr-FR" sz="1200">
              <a:solidFill>
                <a:schemeClr val="bg1"/>
              </a:solidFill>
              <a:latin typeface="Baskerville Old Face" pitchFamily="18" charset="0"/>
            </a:endParaRPr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395536" y="4365104"/>
            <a:ext cx="379462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1800" b="1" dirty="0" smtClean="0">
                <a:latin typeface="Agency FB" pitchFamily="34" charset="0"/>
              </a:rPr>
              <a:t>Karim NEFZI</a:t>
            </a:r>
          </a:p>
          <a:p>
            <a:pPr>
              <a:defRPr/>
            </a:pPr>
            <a:r>
              <a:rPr lang="fr-FR" sz="1800" b="1" dirty="0" smtClean="0">
                <a:latin typeface="Agency FB" pitchFamily="34" charset="0"/>
              </a:rPr>
              <a:t>Agence </a:t>
            </a:r>
            <a:r>
              <a:rPr lang="fr-FR" sz="1800" b="1" dirty="0">
                <a:latin typeface="Agency FB" pitchFamily="34" charset="0"/>
              </a:rPr>
              <a:t>Nationale pour la Maîtrise de l’Energie</a:t>
            </a:r>
          </a:p>
        </p:txBody>
      </p:sp>
      <p:sp>
        <p:nvSpPr>
          <p:cNvPr id="15" name="Titre 14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7772400" cy="2232025"/>
          </a:xfrm>
        </p:spPr>
        <p:txBody>
          <a:bodyPr/>
          <a:lstStyle/>
          <a:p>
            <a:pPr>
              <a:defRPr/>
            </a:pPr>
            <a:r>
              <a:rPr lang="fr-FR" sz="36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/>
            </a:r>
            <a:br>
              <a:rPr lang="fr-FR" sz="36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</a:br>
            <a:r>
              <a:rPr lang="fr-FR" sz="36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Energie photovoltaïque en Tunisie : état des lieux et évolutions actuelles </a:t>
            </a:r>
            <a:r>
              <a:rPr lang="fr-FR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fr-FR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fr-FR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481" name="Image 1" descr="Logo coopération tuniso-allemand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188640"/>
            <a:ext cx="1314450" cy="904875"/>
          </a:xfrm>
          <a:prstGeom prst="rect">
            <a:avLst/>
          </a:prstGeom>
          <a:noFill/>
        </p:spPr>
      </p:pic>
      <p:pic>
        <p:nvPicPr>
          <p:cNvPr id="16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404664"/>
            <a:ext cx="2016225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Text Box 13"/>
          <p:cNvSpPr txBox="1">
            <a:spLocks noChangeArrowheads="1"/>
          </p:cNvSpPr>
          <p:nvPr/>
        </p:nvSpPr>
        <p:spPr bwMode="auto">
          <a:xfrm>
            <a:off x="323528" y="5805264"/>
            <a:ext cx="864096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fr-FR" sz="1400" b="1" dirty="0" smtClean="0">
                <a:latin typeface="Agency FB" pitchFamily="34" charset="0"/>
              </a:rPr>
              <a:t>Atelier </a:t>
            </a:r>
            <a:r>
              <a:rPr lang="fr-FR" sz="1400" b="1" dirty="0" smtClean="0">
                <a:latin typeface="Agency FB" pitchFamily="34" charset="0"/>
              </a:rPr>
              <a:t>de restitution </a:t>
            </a:r>
            <a:r>
              <a:rPr lang="fr-FR" sz="1400" b="1" dirty="0" smtClean="0">
                <a:latin typeface="Agency FB" pitchFamily="34" charset="0"/>
              </a:rPr>
              <a:t>des résultats des études ER.AGRI</a:t>
            </a:r>
            <a:r>
              <a:rPr lang="fr-FR" sz="1100" b="1" dirty="0" smtClean="0">
                <a:latin typeface="Agency FB" pitchFamily="34" charset="0"/>
              </a:rPr>
              <a:t>&amp;</a:t>
            </a:r>
            <a:r>
              <a:rPr lang="fr-FR" sz="1400" b="1" dirty="0" smtClean="0">
                <a:latin typeface="Agency FB" pitchFamily="34" charset="0"/>
              </a:rPr>
              <a:t>IAA</a:t>
            </a:r>
          </a:p>
          <a:p>
            <a:r>
              <a:rPr lang="fr-FR" sz="1400" b="1" dirty="0" smtClean="0">
                <a:latin typeface="Agency FB" pitchFamily="34" charset="0"/>
              </a:rPr>
              <a:t>Hôtel Novotel, Tunis</a:t>
            </a:r>
          </a:p>
          <a:p>
            <a:r>
              <a:rPr lang="fr-FR" sz="1400" b="1" dirty="0" smtClean="0">
                <a:latin typeface="Agency FB" pitchFamily="34" charset="0"/>
              </a:rPr>
              <a:t>27.01.2016</a:t>
            </a:r>
          </a:p>
        </p:txBody>
      </p:sp>
      <p:pic>
        <p:nvPicPr>
          <p:cNvPr id="17" name="Image 16" descr="C:\Users\UserLA3191\Pictures\Logo\Logo GIZ.gif"/>
          <p:cNvPicPr/>
          <p:nvPr/>
        </p:nvPicPr>
        <p:blipFill>
          <a:blip r:embed="rId5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1656184" cy="8640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2271927" y="214290"/>
            <a:ext cx="6449330" cy="58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3200" b="1" dirty="0" smtClean="0"/>
              <a:t>Le marché photovoltaïque en Tunisie</a:t>
            </a:r>
            <a:endParaRPr lang="fr-FR" sz="24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228810"/>
            <a:ext cx="8640960" cy="4936493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2271927" y="214290"/>
            <a:ext cx="6449330" cy="58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3200" b="1" dirty="0" smtClean="0"/>
              <a:t>Le marché photovoltaïque en Tunisie</a:t>
            </a:r>
            <a:endParaRPr lang="fr-FR" sz="2400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96752"/>
            <a:ext cx="8640960" cy="5040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phique 2"/>
          <p:cNvGraphicFramePr/>
          <p:nvPr/>
        </p:nvGraphicFramePr>
        <p:xfrm>
          <a:off x="251520" y="119675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2271927" y="214290"/>
            <a:ext cx="6449330" cy="58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3200" b="1" dirty="0" smtClean="0"/>
              <a:t>Le marché photovoltaïque en Tunisie</a:t>
            </a:r>
            <a:endParaRPr lang="fr-FR" sz="2400" b="1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844824"/>
            <a:ext cx="6593529" cy="369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oneTexte 5"/>
          <p:cNvSpPr txBox="1">
            <a:spLocks noChangeArrowheads="1"/>
          </p:cNvSpPr>
          <p:nvPr/>
        </p:nvSpPr>
        <p:spPr bwMode="auto">
          <a:xfrm>
            <a:off x="381000" y="838200"/>
            <a:ext cx="8610600" cy="10156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457200" indent="-457200" algn="ctr">
              <a:buClr>
                <a:srgbClr val="C00000"/>
              </a:buClr>
              <a:buSzPct val="80000"/>
              <a:defRPr/>
            </a:pPr>
            <a:r>
              <a:rPr lang="fr-FR" dirty="0">
                <a:latin typeface="Arial Narrow" pitchFamily="34" charset="0"/>
              </a:rPr>
              <a:t>Développement significatif de l’utilisation des ER pour la  production d’électricité </a:t>
            </a:r>
            <a:r>
              <a:rPr lang="fr-FR" b="1" dirty="0">
                <a:latin typeface="Arial Narrow" pitchFamily="34" charset="0"/>
              </a:rPr>
              <a:t>: </a:t>
            </a:r>
            <a:r>
              <a:rPr lang="fr-FR" sz="3600" b="1" dirty="0">
                <a:solidFill>
                  <a:srgbClr val="C00000"/>
                </a:solidFill>
                <a:latin typeface="Arial Narrow" pitchFamily="34" charset="0"/>
              </a:rPr>
              <a:t>30 %</a:t>
            </a:r>
            <a:r>
              <a:rPr lang="fr-FR" b="1" dirty="0">
                <a:latin typeface="Arial Narrow" pitchFamily="34" charset="0"/>
              </a:rPr>
              <a:t> </a:t>
            </a:r>
            <a:r>
              <a:rPr lang="fr-FR" dirty="0">
                <a:latin typeface="Arial Narrow" pitchFamily="34" charset="0"/>
              </a:rPr>
              <a:t>en </a:t>
            </a:r>
            <a:r>
              <a:rPr lang="fr-FR" dirty="0" smtClean="0">
                <a:latin typeface="Arial Narrow" pitchFamily="34" charset="0"/>
              </a:rPr>
              <a:t>2030</a:t>
            </a:r>
            <a:endParaRPr lang="fr-FR" dirty="0">
              <a:latin typeface="Arial Narrow" pitchFamily="34" charset="0"/>
            </a:endParaRPr>
          </a:p>
        </p:txBody>
      </p:sp>
      <p:graphicFrame>
        <p:nvGraphicFramePr>
          <p:cNvPr id="6" name="Group 469"/>
          <p:cNvGraphicFramePr>
            <a:graphicFrameLocks/>
          </p:cNvGraphicFramePr>
          <p:nvPr/>
        </p:nvGraphicFramePr>
        <p:xfrm>
          <a:off x="152400" y="152400"/>
          <a:ext cx="9144000" cy="576064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9144000"/>
              </a:tblGrid>
              <a:tr h="576064">
                <a:tc>
                  <a:txBody>
                    <a:bodyPr/>
                    <a:lstStyle/>
                    <a:p>
                      <a:pPr marL="514350" marR="0" lvl="0" indent="-514350" algn="ctr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fr-FR" sz="3600" b="1" kern="1200" dirty="0" smtClean="0">
                          <a:solidFill>
                            <a:srgbClr val="C00000"/>
                          </a:solidFill>
                          <a:latin typeface="Baskerville Old Face" pitchFamily="18" charset="0"/>
                          <a:ea typeface="+mj-ea"/>
                          <a:cs typeface="Calibri" pitchFamily="34" charset="0"/>
                        </a:rPr>
                        <a:t>Objectifs de développement des ER</a:t>
                      </a:r>
                    </a:p>
                  </a:txBody>
                  <a:tcPr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132856"/>
            <a:ext cx="6496347" cy="4248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oup 469"/>
          <p:cNvGraphicFramePr>
            <a:graphicFrameLocks/>
          </p:cNvGraphicFramePr>
          <p:nvPr/>
        </p:nvGraphicFramePr>
        <p:xfrm>
          <a:off x="152400" y="152400"/>
          <a:ext cx="9144000" cy="576064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9144000"/>
              </a:tblGrid>
              <a:tr h="576064">
                <a:tc>
                  <a:txBody>
                    <a:bodyPr/>
                    <a:lstStyle/>
                    <a:p>
                      <a:pPr marL="514350" marR="0" lvl="0" indent="-514350" algn="ctr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fr-FR" sz="3600" b="1" kern="1200" dirty="0" smtClean="0">
                          <a:solidFill>
                            <a:srgbClr val="C00000"/>
                          </a:solidFill>
                          <a:latin typeface="Baskerville Old Face" pitchFamily="18" charset="0"/>
                          <a:ea typeface="+mj-ea"/>
                          <a:cs typeface="Calibri" pitchFamily="34" charset="0"/>
                        </a:rPr>
                        <a:t>Les capacités à installer</a:t>
                      </a:r>
                    </a:p>
                  </a:txBody>
                  <a:tcPr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980728"/>
            <a:ext cx="6768752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323528" y="5373216"/>
            <a:ext cx="8387361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tx1"/>
                </a:solidFill>
              </a:rPr>
              <a:t>Eolien  </a:t>
            </a:r>
            <a:r>
              <a:rPr lang="fr-FR" sz="2000" dirty="0" smtClean="0">
                <a:solidFill>
                  <a:schemeClr val="tx1"/>
                </a:solidFill>
              </a:rPr>
              <a:t>1755 MW </a:t>
            </a:r>
            <a:r>
              <a:rPr lang="fr-FR" dirty="0" smtClean="0"/>
              <a:t>Solaire PV  </a:t>
            </a:r>
            <a:r>
              <a:rPr lang="fr-FR" sz="2000" dirty="0" smtClean="0"/>
              <a:t>1510 MW  </a:t>
            </a:r>
            <a:r>
              <a:rPr lang="fr-FR" dirty="0" smtClean="0">
                <a:solidFill>
                  <a:schemeClr val="tx1"/>
                </a:solidFill>
              </a:rPr>
              <a:t>CSP </a:t>
            </a:r>
            <a:r>
              <a:rPr lang="fr-FR" sz="2000" dirty="0" smtClean="0">
                <a:solidFill>
                  <a:schemeClr val="tx1"/>
                </a:solidFill>
              </a:rPr>
              <a:t>450 MW  </a:t>
            </a:r>
            <a:r>
              <a:rPr lang="fr-FR" dirty="0" smtClean="0"/>
              <a:t>Biomasse </a:t>
            </a:r>
            <a:r>
              <a:rPr lang="fr-FR" sz="2000" dirty="0" smtClean="0"/>
              <a:t>100 MW</a:t>
            </a:r>
            <a:endParaRPr lang="fr-FR" sz="2000" dirty="0"/>
          </a:p>
        </p:txBody>
      </p:sp>
      <p:sp>
        <p:nvSpPr>
          <p:cNvPr id="11" name="ZoneTexte 10"/>
          <p:cNvSpPr txBox="1"/>
          <p:nvPr/>
        </p:nvSpPr>
        <p:spPr>
          <a:xfrm>
            <a:off x="509733" y="6093296"/>
            <a:ext cx="8166723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Investissement nécessaire :  2020 – 3 680 M€ / 2030 – 6 340 M€</a:t>
            </a:r>
            <a:endParaRPr lang="fr-FR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3412" y="260649"/>
            <a:ext cx="8510588" cy="864096"/>
          </a:xfrm>
        </p:spPr>
        <p:txBody>
          <a:bodyPr/>
          <a:lstStyle/>
          <a:p>
            <a:r>
              <a:rPr lang="fr-FR" sz="3600" b="1" dirty="0" smtClean="0">
                <a:solidFill>
                  <a:srgbClr val="C00000"/>
                </a:solidFill>
                <a:latin typeface="Baskerville Old Face" pitchFamily="18" charset="0"/>
                <a:cs typeface="Calibri" pitchFamily="34" charset="0"/>
              </a:rPr>
              <a:t>Les investisseurs potentiels</a:t>
            </a:r>
            <a:r>
              <a:rPr lang="fr-FR" dirty="0" smtClean="0">
                <a:solidFill>
                  <a:srgbClr val="FF0000"/>
                </a:solidFill>
              </a:rPr>
              <a:t/>
            </a:r>
            <a:br>
              <a:rPr lang="fr-FR" dirty="0" smtClean="0">
                <a:solidFill>
                  <a:srgbClr val="FF0000"/>
                </a:solidFill>
              </a:rPr>
            </a:br>
            <a:endParaRPr lang="fr-FR" dirty="0"/>
          </a:p>
        </p:txBody>
      </p:sp>
      <p:sp>
        <p:nvSpPr>
          <p:cNvPr id="4" name="Ellipse 3"/>
          <p:cNvSpPr/>
          <p:nvPr/>
        </p:nvSpPr>
        <p:spPr>
          <a:xfrm>
            <a:off x="323850" y="3657600"/>
            <a:ext cx="1955800" cy="1211263"/>
          </a:xfrm>
          <a:prstGeom prst="ellipse">
            <a:avLst/>
          </a:prstGeom>
          <a:solidFill>
            <a:srgbClr val="3399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600" b="1" dirty="0">
                <a:latin typeface="Book Antiqua" pitchFamily="18" charset="0"/>
              </a:rPr>
              <a:t>Auto-</a:t>
            </a:r>
          </a:p>
          <a:p>
            <a:pPr algn="ctr">
              <a:defRPr/>
            </a:pPr>
            <a:r>
              <a:rPr lang="fr-FR" sz="1600" b="1" dirty="0">
                <a:latin typeface="Book Antiqua" pitchFamily="18" charset="0"/>
              </a:rPr>
              <a:t>production</a:t>
            </a:r>
          </a:p>
        </p:txBody>
      </p:sp>
      <p:sp>
        <p:nvSpPr>
          <p:cNvPr id="5" name="Ellipse 4"/>
          <p:cNvSpPr/>
          <p:nvPr/>
        </p:nvSpPr>
        <p:spPr>
          <a:xfrm>
            <a:off x="6781800" y="3886200"/>
            <a:ext cx="1785938" cy="1109663"/>
          </a:xfrm>
          <a:prstGeom prst="ellips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600" b="1" dirty="0">
                <a:latin typeface="Book Antiqua" pitchFamily="18" charset="0"/>
              </a:rPr>
              <a:t>Privé</a:t>
            </a:r>
          </a:p>
        </p:txBody>
      </p:sp>
      <p:sp>
        <p:nvSpPr>
          <p:cNvPr id="6" name="Ellipse 5"/>
          <p:cNvSpPr/>
          <p:nvPr/>
        </p:nvSpPr>
        <p:spPr>
          <a:xfrm>
            <a:off x="900113" y="5562600"/>
            <a:ext cx="2085975" cy="1139825"/>
          </a:xfrm>
          <a:prstGeom prst="ellips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600" b="1" dirty="0">
                <a:latin typeface="Book Antiqua" pitchFamily="18" charset="0"/>
              </a:rPr>
              <a:t>Partenariat Public - Privé</a:t>
            </a:r>
          </a:p>
        </p:txBody>
      </p:sp>
      <p:sp>
        <p:nvSpPr>
          <p:cNvPr id="7" name="Ellipse 6"/>
          <p:cNvSpPr/>
          <p:nvPr/>
        </p:nvSpPr>
        <p:spPr>
          <a:xfrm>
            <a:off x="6019800" y="5638800"/>
            <a:ext cx="1365250" cy="1066800"/>
          </a:xfrm>
          <a:prstGeom prst="ellipse">
            <a:avLst/>
          </a:prstGeom>
          <a:solidFill>
            <a:srgbClr val="3399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600" b="1" dirty="0">
                <a:latin typeface="Book Antiqua" pitchFamily="18" charset="0"/>
              </a:rPr>
              <a:t>Public</a:t>
            </a:r>
          </a:p>
        </p:txBody>
      </p:sp>
      <p:sp>
        <p:nvSpPr>
          <p:cNvPr id="8" name="Ellipse 7"/>
          <p:cNvSpPr/>
          <p:nvPr/>
        </p:nvSpPr>
        <p:spPr>
          <a:xfrm>
            <a:off x="3203848" y="3573016"/>
            <a:ext cx="2879725" cy="21336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800" b="1" dirty="0">
                <a:solidFill>
                  <a:schemeClr val="tx2"/>
                </a:solidFill>
                <a:latin typeface="Book Antiqua" pitchFamily="18" charset="0"/>
              </a:rPr>
              <a:t>3 </a:t>
            </a:r>
            <a:r>
              <a:rPr lang="fr-FR" sz="2800" b="1" dirty="0" smtClean="0">
                <a:solidFill>
                  <a:schemeClr val="tx2"/>
                </a:solidFill>
                <a:latin typeface="Book Antiqua" pitchFamily="18" charset="0"/>
              </a:rPr>
              <a:t>800 </a:t>
            </a:r>
            <a:r>
              <a:rPr lang="fr-FR" sz="2800" b="1" dirty="0">
                <a:solidFill>
                  <a:schemeClr val="tx2"/>
                </a:solidFill>
                <a:latin typeface="Book Antiqua" pitchFamily="18" charset="0"/>
              </a:rPr>
              <a:t>MW</a:t>
            </a:r>
          </a:p>
        </p:txBody>
      </p:sp>
      <p:sp>
        <p:nvSpPr>
          <p:cNvPr id="9" name="Flèche droite à entaille 8"/>
          <p:cNvSpPr/>
          <p:nvPr/>
        </p:nvSpPr>
        <p:spPr>
          <a:xfrm>
            <a:off x="6096000" y="4038600"/>
            <a:ext cx="504825" cy="360363"/>
          </a:xfrm>
          <a:prstGeom prst="notchedRightArrow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>
              <a:latin typeface="Berylium" pitchFamily="2" charset="0"/>
            </a:endParaRPr>
          </a:p>
        </p:txBody>
      </p:sp>
      <p:sp>
        <p:nvSpPr>
          <p:cNvPr id="10" name="Flèche droite à entaille 9"/>
          <p:cNvSpPr/>
          <p:nvPr/>
        </p:nvSpPr>
        <p:spPr>
          <a:xfrm rot="2028787">
            <a:off x="5772150" y="5138738"/>
            <a:ext cx="504825" cy="360362"/>
          </a:xfrm>
          <a:prstGeom prst="notchedRightArrow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>
              <a:latin typeface="Berylium" pitchFamily="2" charset="0"/>
            </a:endParaRPr>
          </a:p>
        </p:txBody>
      </p:sp>
      <p:sp>
        <p:nvSpPr>
          <p:cNvPr id="11" name="Flèche droite à entaille 10"/>
          <p:cNvSpPr/>
          <p:nvPr/>
        </p:nvSpPr>
        <p:spPr>
          <a:xfrm rot="10800000">
            <a:off x="2438400" y="3962400"/>
            <a:ext cx="533400" cy="360363"/>
          </a:xfrm>
          <a:prstGeom prst="notchedRightArrow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>
              <a:latin typeface="Berylium" pitchFamily="2" charset="0"/>
            </a:endParaRPr>
          </a:p>
        </p:txBody>
      </p:sp>
      <p:sp>
        <p:nvSpPr>
          <p:cNvPr id="12" name="Flèche droite à entaille 11"/>
          <p:cNvSpPr/>
          <p:nvPr/>
        </p:nvSpPr>
        <p:spPr>
          <a:xfrm rot="8221812">
            <a:off x="2798763" y="5229225"/>
            <a:ext cx="503237" cy="360363"/>
          </a:xfrm>
          <a:prstGeom prst="notchedRightArrow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>
              <a:latin typeface="Berylium" pitchFamily="2" charset="0"/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3203848" y="5733256"/>
            <a:ext cx="2828925" cy="980728"/>
          </a:xfrm>
          <a:prstGeom prst="ellipse">
            <a:avLst/>
          </a:prstGeom>
          <a:solidFill>
            <a:srgbClr val="FFB4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  <a:t>14 </a:t>
            </a:r>
            <a:r>
              <a:rPr lang="fr-FR" sz="2000" b="1" dirty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  <a:t>000 Millions DT</a:t>
            </a:r>
          </a:p>
        </p:txBody>
      </p:sp>
      <p:sp>
        <p:nvSpPr>
          <p:cNvPr id="81921" name="Rectangle 1"/>
          <p:cNvSpPr>
            <a:spLocks noChangeArrowheads="1"/>
          </p:cNvSpPr>
          <p:nvPr/>
        </p:nvSpPr>
        <p:spPr bwMode="auto">
          <a:xfrm>
            <a:off x="539552" y="980728"/>
            <a:ext cx="8388424" cy="193899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ea typeface="Times New Roman" pitchFamily="18" charset="0"/>
              </a:rPr>
              <a:t>L’importance des investissements exige le recours aux sources de financement favorables à travers les différents mécanismes de la coopération internationale et la participation du secteur privé au financement et réalisation des projets en particulier les projets de production d’électricité renouvelable centralisée.</a:t>
            </a:r>
            <a:endParaRPr kumimoji="0" lang="fr-FR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8"/>
          <p:cNvSpPr>
            <a:spLocks noChangeArrowheads="1"/>
          </p:cNvSpPr>
          <p:nvPr/>
        </p:nvSpPr>
        <p:spPr bwMode="auto">
          <a:xfrm>
            <a:off x="1295400" y="-152400"/>
            <a:ext cx="6858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rtl="1"/>
            <a:r>
              <a:rPr lang="fr-FR" sz="4000" b="1" dirty="0" smtClean="0">
                <a:solidFill>
                  <a:srgbClr val="C00000"/>
                </a:solidFill>
                <a:latin typeface="Baskerville Old Face" pitchFamily="18" charset="0"/>
              </a:rPr>
              <a:t>I</a:t>
            </a:r>
            <a:r>
              <a:rPr lang="fr-FR" sz="3600" b="1" dirty="0" smtClean="0">
                <a:solidFill>
                  <a:srgbClr val="C00000"/>
                </a:solidFill>
                <a:latin typeface="Baskerville Old Face" pitchFamily="18" charset="0"/>
                <a:ea typeface="+mj-ea"/>
                <a:cs typeface="Calibri" pitchFamily="34" charset="0"/>
              </a:rPr>
              <a:t>mpacts de développement des ER</a:t>
            </a:r>
            <a:endParaRPr lang="ar-TN" sz="3600" b="1" noProof="1">
              <a:solidFill>
                <a:srgbClr val="C00000"/>
              </a:solidFill>
              <a:latin typeface="Baskerville Old Face" pitchFamily="18" charset="0"/>
              <a:ea typeface="+mj-ea"/>
              <a:cs typeface="Calibri" pitchFamily="34" charset="0"/>
            </a:endParaRPr>
          </a:p>
        </p:txBody>
      </p:sp>
      <p:sp>
        <p:nvSpPr>
          <p:cNvPr id="9" name="Organigramme : Document 8"/>
          <p:cNvSpPr/>
          <p:nvPr/>
        </p:nvSpPr>
        <p:spPr bwMode="auto">
          <a:xfrm>
            <a:off x="914400" y="1447799"/>
            <a:ext cx="7772400" cy="838200"/>
          </a:xfrm>
          <a:prstGeom prst="flowChartDocumen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/>
          <a:lstStyle/>
          <a:p>
            <a:pPr algn="ctr">
              <a:defRPr/>
            </a:pPr>
            <a:r>
              <a:rPr lang="fr-FR" b="1" dirty="0">
                <a:solidFill>
                  <a:schemeClr val="tx2"/>
                </a:solidFill>
                <a:latin typeface="Book Antiqua" pitchFamily="18" charset="0"/>
              </a:rPr>
              <a:t>Economie d’énergie : </a:t>
            </a:r>
            <a:r>
              <a:rPr lang="fr-FR" b="1" dirty="0" smtClean="0">
                <a:solidFill>
                  <a:schemeClr val="tx2"/>
                </a:solidFill>
                <a:latin typeface="Book Antiqua" pitchFamily="18" charset="0"/>
              </a:rPr>
              <a:t>16 </a:t>
            </a:r>
            <a:r>
              <a:rPr lang="fr-FR" b="1" dirty="0">
                <a:solidFill>
                  <a:schemeClr val="tx2"/>
                </a:solidFill>
                <a:latin typeface="Book Antiqua" pitchFamily="18" charset="0"/>
              </a:rPr>
              <a:t>Millions tep</a:t>
            </a:r>
          </a:p>
        </p:txBody>
      </p:sp>
      <p:sp>
        <p:nvSpPr>
          <p:cNvPr id="11" name="Organigramme : Document 10"/>
          <p:cNvSpPr/>
          <p:nvPr/>
        </p:nvSpPr>
        <p:spPr bwMode="auto">
          <a:xfrm>
            <a:off x="914400" y="5486399"/>
            <a:ext cx="7772400" cy="838200"/>
          </a:xfrm>
          <a:prstGeom prst="flowChartDocumen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/>
          <a:lstStyle/>
          <a:p>
            <a:pPr algn="ctr">
              <a:defRPr/>
            </a:pPr>
            <a:r>
              <a:rPr lang="fr-FR" b="1" dirty="0">
                <a:solidFill>
                  <a:schemeClr val="tx2"/>
                </a:solidFill>
                <a:latin typeface="Book Antiqua" pitchFamily="18" charset="0"/>
              </a:rPr>
              <a:t>Emissions évitées : </a:t>
            </a:r>
            <a:r>
              <a:rPr lang="fr-FR" b="1" dirty="0" smtClean="0">
                <a:solidFill>
                  <a:schemeClr val="tx2"/>
                </a:solidFill>
                <a:latin typeface="Book Antiqua" pitchFamily="18" charset="0"/>
              </a:rPr>
              <a:t>38 </a:t>
            </a:r>
            <a:r>
              <a:rPr lang="fr-FR" b="1" dirty="0">
                <a:solidFill>
                  <a:schemeClr val="tx2"/>
                </a:solidFill>
                <a:latin typeface="Book Antiqua" pitchFamily="18" charset="0"/>
              </a:rPr>
              <a:t>Millions tonnes CO2</a:t>
            </a:r>
            <a:endParaRPr lang="ar-TN" b="1" dirty="0">
              <a:solidFill>
                <a:schemeClr val="tx2"/>
              </a:solidFill>
              <a:latin typeface="Book Antiqua" pitchFamily="18" charset="0"/>
            </a:endParaRPr>
          </a:p>
        </p:txBody>
      </p:sp>
      <p:sp>
        <p:nvSpPr>
          <p:cNvPr id="12" name="Organigramme : Document 11"/>
          <p:cNvSpPr/>
          <p:nvPr/>
        </p:nvSpPr>
        <p:spPr bwMode="auto">
          <a:xfrm>
            <a:off x="914400" y="2895599"/>
            <a:ext cx="7772400" cy="838200"/>
          </a:xfrm>
          <a:prstGeom prst="flowChartDocumen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/>
          <a:lstStyle/>
          <a:p>
            <a:pPr algn="ctr">
              <a:defRPr/>
            </a:pPr>
            <a:r>
              <a:rPr lang="fr-FR" b="1" dirty="0">
                <a:solidFill>
                  <a:schemeClr val="tx2"/>
                </a:solidFill>
                <a:latin typeface="Book Antiqua" pitchFamily="18" charset="0"/>
              </a:rPr>
              <a:t>Economie sur la facture énergétique : </a:t>
            </a:r>
            <a:r>
              <a:rPr lang="fr-FR" b="1" dirty="0" smtClean="0">
                <a:solidFill>
                  <a:schemeClr val="tx2"/>
                </a:solidFill>
                <a:latin typeface="Book Antiqua" pitchFamily="18" charset="0"/>
              </a:rPr>
              <a:t>13 600 M€</a:t>
            </a:r>
            <a:endParaRPr lang="fr-FR" b="1" dirty="0">
              <a:solidFill>
                <a:schemeClr val="tx2"/>
              </a:solidFill>
              <a:latin typeface="Book Antiqua" pitchFamily="18" charset="0"/>
            </a:endParaRPr>
          </a:p>
        </p:txBody>
      </p:sp>
      <p:sp>
        <p:nvSpPr>
          <p:cNvPr id="14" name="Organigramme : Document 13"/>
          <p:cNvSpPr/>
          <p:nvPr/>
        </p:nvSpPr>
        <p:spPr bwMode="auto">
          <a:xfrm>
            <a:off x="914400" y="4267199"/>
            <a:ext cx="7772400" cy="838200"/>
          </a:xfrm>
          <a:prstGeom prst="flowChartDocumen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/>
          <a:lstStyle/>
          <a:p>
            <a:pPr algn="ctr">
              <a:defRPr/>
            </a:pPr>
            <a:r>
              <a:rPr lang="ar-TN" sz="3200" dirty="0">
                <a:solidFill>
                  <a:schemeClr val="bg2"/>
                </a:solidFill>
              </a:rPr>
              <a:t>  </a:t>
            </a:r>
            <a:r>
              <a:rPr lang="fr-FR" b="1" dirty="0">
                <a:solidFill>
                  <a:schemeClr val="tx2"/>
                </a:solidFill>
                <a:latin typeface="Book Antiqua" pitchFamily="18" charset="0"/>
              </a:rPr>
              <a:t>Création de </a:t>
            </a:r>
            <a:r>
              <a:rPr lang="fr-FR" b="1" dirty="0" smtClean="0">
                <a:solidFill>
                  <a:schemeClr val="tx2"/>
                </a:solidFill>
                <a:latin typeface="Book Antiqua" pitchFamily="18" charset="0"/>
              </a:rPr>
              <a:t> + 10 </a:t>
            </a:r>
            <a:r>
              <a:rPr lang="fr-FR" b="1" dirty="0">
                <a:solidFill>
                  <a:schemeClr val="tx2"/>
                </a:solidFill>
                <a:latin typeface="Book Antiqua" pitchFamily="18" charset="0"/>
              </a:rPr>
              <a:t>000 postes d’emploi</a:t>
            </a:r>
            <a:endParaRPr lang="ar-TN" b="1" dirty="0">
              <a:solidFill>
                <a:schemeClr val="tx2"/>
              </a:solidFill>
              <a:latin typeface="Book Antiqua" pitchFamily="18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 rot="16200000">
            <a:off x="-2116931" y="3579019"/>
            <a:ext cx="5334000" cy="46196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fr-FR" dirty="0" smtClean="0"/>
              <a:t>2015 </a:t>
            </a:r>
            <a:r>
              <a:rPr lang="fr-FR" dirty="0"/>
              <a:t>- 2030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/>
          <p:cNvSpPr txBox="1"/>
          <p:nvPr/>
        </p:nvSpPr>
        <p:spPr>
          <a:xfrm>
            <a:off x="0" y="1124744"/>
            <a:ext cx="8863741" cy="2954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fr-FR"/>
            </a:defPPr>
            <a:lvl1pPr marL="450850" indent="-450850" fontAlgn="base">
              <a:spcBef>
                <a:spcPct val="4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 sz="2400" b="1">
                <a:latin typeface="Arial" pitchFamily="34" charset="0"/>
                <a:ea typeface="ＭＳ Ｐゴシック" pitchFamily="34" charset="-128"/>
              </a:defRPr>
            </a:lvl1pPr>
            <a:lvl2pPr marL="890588" lvl="1" indent="-260350" fontAlgn="base">
              <a:spcBef>
                <a:spcPct val="4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Char char="Ø"/>
              <a:defRPr sz="2000" b="0">
                <a:latin typeface="Arial" pitchFamily="34" charset="0"/>
                <a:ea typeface="ＭＳ Ｐゴシック" pitchFamily="34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buFont typeface="Times" charset="0"/>
              <a:defRPr b="1">
                <a:latin typeface="Arial" pitchFamily="34" charset="0"/>
                <a:ea typeface="ＭＳ Ｐゴシック" pitchFamily="34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buFont typeface="Times" charset="0"/>
              <a:defRPr b="1">
                <a:latin typeface="Arial" pitchFamily="34" charset="0"/>
                <a:ea typeface="ＭＳ Ｐゴシック" pitchFamily="34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buFont typeface="Times" charset="0"/>
              <a:defRPr b="1">
                <a:latin typeface="Arial" pitchFamily="34" charset="0"/>
                <a:ea typeface="ＭＳ Ｐゴシック" pitchFamily="34" charset="-128"/>
              </a:defRPr>
            </a:lvl5pPr>
            <a:lvl6pPr>
              <a:defRPr b="1">
                <a:latin typeface="Arial" pitchFamily="34" charset="0"/>
                <a:ea typeface="ＭＳ Ｐゴシック" pitchFamily="34" charset="-128"/>
              </a:defRPr>
            </a:lvl6pPr>
            <a:lvl7pPr>
              <a:defRPr b="1">
                <a:latin typeface="Arial" pitchFamily="34" charset="0"/>
                <a:ea typeface="ＭＳ Ｐゴシック" pitchFamily="34" charset="-128"/>
              </a:defRPr>
            </a:lvl7pPr>
            <a:lvl8pPr>
              <a:defRPr b="1">
                <a:latin typeface="Arial" pitchFamily="34" charset="0"/>
                <a:ea typeface="ＭＳ Ｐゴシック" pitchFamily="34" charset="-128"/>
              </a:defRPr>
            </a:lvl8pPr>
            <a:lvl9pPr>
              <a:defRPr b="1">
                <a:latin typeface="Arial" pitchFamily="34" charset="0"/>
                <a:ea typeface="ＭＳ Ｐゴシック" pitchFamily="34" charset="-128"/>
              </a:defRPr>
            </a:lvl9pPr>
          </a:lstStyle>
          <a:p>
            <a:pPr lvl="0"/>
            <a:r>
              <a:rPr lang="fr-FR" sz="2000" b="0" dirty="0" smtClean="0">
                <a:solidFill>
                  <a:srgbClr val="FF0000"/>
                </a:solidFill>
              </a:rPr>
              <a:t>Cadre réglementaire et administratif adapté:</a:t>
            </a:r>
            <a:endParaRPr lang="fr-FR" sz="2200" b="0" dirty="0" smtClean="0"/>
          </a:p>
          <a:p>
            <a:pPr lvl="1"/>
            <a:r>
              <a:rPr lang="fr-FR" sz="1800" b="0" dirty="0" smtClean="0"/>
              <a:t>Le </a:t>
            </a:r>
            <a:r>
              <a:rPr lang="fr-FR" sz="1800" b="0" dirty="0"/>
              <a:t>droit et les conditions d’accès au réseau </a:t>
            </a:r>
            <a:r>
              <a:rPr lang="fr-FR" sz="1800" b="0" dirty="0" smtClean="0"/>
              <a:t>électrique / conditions </a:t>
            </a:r>
            <a:r>
              <a:rPr lang="fr-FR" sz="1800" b="0" dirty="0"/>
              <a:t>d’obligation de l’achat de l’électricité d’origine renouvelable par l’opérateur électrique </a:t>
            </a:r>
            <a:r>
              <a:rPr lang="fr-FR" sz="1800" b="0" dirty="0" smtClean="0"/>
              <a:t>national / mode </a:t>
            </a:r>
            <a:r>
              <a:rPr lang="fr-FR" sz="1800" b="0" dirty="0"/>
              <a:t>d’instauration des tarifs d’achats </a:t>
            </a:r>
            <a:r>
              <a:rPr lang="fr-FR" sz="1800" b="0" dirty="0" smtClean="0"/>
              <a:t>/ procédures administratives / différentes autorisations nécessaires …</a:t>
            </a:r>
          </a:p>
          <a:p>
            <a:r>
              <a:rPr lang="fr-FR" sz="2000" b="0" dirty="0" smtClean="0">
                <a:solidFill>
                  <a:srgbClr val="FF0000"/>
                </a:solidFill>
              </a:rPr>
              <a:t>Renforcement des capacités locales</a:t>
            </a:r>
          </a:p>
          <a:p>
            <a:r>
              <a:rPr lang="fr-FR" sz="2000" b="0" dirty="0" smtClean="0">
                <a:solidFill>
                  <a:srgbClr val="FF0000"/>
                </a:solidFill>
              </a:rPr>
              <a:t>Renforcement de la capacité d’absorption du système électrique</a:t>
            </a:r>
          </a:p>
          <a:p>
            <a:r>
              <a:rPr lang="fr-FR" sz="2000" b="0" dirty="0" smtClean="0">
                <a:solidFill>
                  <a:srgbClr val="FF0000"/>
                </a:solidFill>
              </a:rPr>
              <a:t>Information et communication / Mobilisation des financements</a:t>
            </a:r>
            <a:endParaRPr lang="fr-FR" sz="2200" b="0" dirty="0"/>
          </a:p>
        </p:txBody>
      </p:sp>
      <p:sp>
        <p:nvSpPr>
          <p:cNvPr id="5" name="Titel 1"/>
          <p:cNvSpPr txBox="1">
            <a:spLocks/>
          </p:cNvSpPr>
          <p:nvPr/>
        </p:nvSpPr>
        <p:spPr bwMode="auto">
          <a:xfrm>
            <a:off x="226035" y="188640"/>
            <a:ext cx="8534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ＭＳ Ｐゴシック" pitchFamily="-106" charset="-128"/>
                <a:cs typeface="ＭＳ Ｐゴシック" pitchFamily="-106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-106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-106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-106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-106" charset="0"/>
              </a:defRPr>
            </a:lvl9pPr>
          </a:lstStyle>
          <a:p>
            <a:r>
              <a:rPr lang="fr-FR" sz="4000" dirty="0" smtClean="0">
                <a:solidFill>
                  <a:srgbClr val="C00000"/>
                </a:solidFill>
                <a:latin typeface="Baskerville Old Face" pitchFamily="18" charset="0"/>
                <a:ea typeface="+mn-ea"/>
                <a:cs typeface="Arial" pitchFamily="34" charset="0"/>
              </a:rPr>
              <a:t>Mesures </a:t>
            </a:r>
            <a:r>
              <a:rPr lang="fr-FR" sz="4000" smtClean="0">
                <a:solidFill>
                  <a:srgbClr val="C00000"/>
                </a:solidFill>
                <a:latin typeface="Baskerville Old Face" pitchFamily="18" charset="0"/>
                <a:ea typeface="+mn-ea"/>
                <a:cs typeface="Arial" pitchFamily="34" charset="0"/>
              </a:rPr>
              <a:t>d’accompagnement nécessaires</a:t>
            </a:r>
            <a:endParaRPr lang="fr-FR" sz="4000" dirty="0" smtClean="0">
              <a:solidFill>
                <a:srgbClr val="C00000"/>
              </a:solidFill>
              <a:latin typeface="Baskerville Old Face" pitchFamily="18" charset="0"/>
              <a:ea typeface="+mn-ea"/>
              <a:cs typeface="Arial" pitchFamily="34" charset="0"/>
            </a:endParaRPr>
          </a:p>
        </p:txBody>
      </p:sp>
      <p:sp>
        <p:nvSpPr>
          <p:cNvPr id="6" name="Organigramme : Document 5"/>
          <p:cNvSpPr/>
          <p:nvPr/>
        </p:nvSpPr>
        <p:spPr bwMode="auto">
          <a:xfrm>
            <a:off x="867238" y="4149080"/>
            <a:ext cx="4032448" cy="1503618"/>
          </a:xfrm>
          <a:prstGeom prst="flowChartDocumen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/>
          <a:lstStyle/>
          <a:p>
            <a:pPr algn="ctr">
              <a:defRPr/>
            </a:pPr>
            <a:r>
              <a:rPr lang="fr-FR" sz="1800" b="1" dirty="0" smtClean="0">
                <a:solidFill>
                  <a:schemeClr val="tx2"/>
                </a:solidFill>
                <a:latin typeface="Book Antiqua" pitchFamily="18" charset="0"/>
              </a:rPr>
              <a:t>La loi sur la production de l’électricité</a:t>
            </a:r>
          </a:p>
          <a:p>
            <a:pPr algn="ctr">
              <a:defRPr/>
            </a:pPr>
            <a:r>
              <a:rPr lang="fr-FR" sz="1800" b="1" dirty="0" smtClean="0">
                <a:solidFill>
                  <a:schemeClr val="tx2"/>
                </a:solidFill>
                <a:latin typeface="Book Antiqua" pitchFamily="18" charset="0"/>
              </a:rPr>
              <a:t> à partir des ER</a:t>
            </a:r>
          </a:p>
          <a:p>
            <a:pPr algn="ctr">
              <a:defRPr/>
            </a:pPr>
            <a:r>
              <a:rPr lang="fr-FR" sz="1800" b="1" dirty="0" smtClean="0">
                <a:solidFill>
                  <a:schemeClr val="tx2"/>
                </a:solidFill>
                <a:latin typeface="Book Antiqua" pitchFamily="18" charset="0"/>
              </a:rPr>
              <a:t>+</a:t>
            </a:r>
          </a:p>
          <a:p>
            <a:pPr algn="ctr">
              <a:defRPr/>
            </a:pPr>
            <a:r>
              <a:rPr lang="fr-FR" sz="1800" b="1" dirty="0" smtClean="0">
                <a:solidFill>
                  <a:schemeClr val="tx2"/>
                </a:solidFill>
                <a:latin typeface="Book Antiqua" pitchFamily="18" charset="0"/>
              </a:rPr>
              <a:t>Textes d’application afférents</a:t>
            </a:r>
            <a:endParaRPr lang="fr-FR" sz="1800" b="1" dirty="0">
              <a:solidFill>
                <a:schemeClr val="tx2"/>
              </a:solidFill>
              <a:latin typeface="Book Antiqua" pitchFamily="18" charset="0"/>
            </a:endParaRPr>
          </a:p>
        </p:txBody>
      </p:sp>
      <p:sp>
        <p:nvSpPr>
          <p:cNvPr id="7" name="Organigramme : Document 6"/>
          <p:cNvSpPr/>
          <p:nvPr/>
        </p:nvSpPr>
        <p:spPr bwMode="auto">
          <a:xfrm>
            <a:off x="867238" y="5824533"/>
            <a:ext cx="4099992" cy="1033467"/>
          </a:xfrm>
          <a:prstGeom prst="flowChartDocumen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/>
          <a:lstStyle/>
          <a:p>
            <a:pPr algn="ctr">
              <a:defRPr/>
            </a:pPr>
            <a:r>
              <a:rPr lang="fr-FR" sz="1800" b="1" dirty="0" smtClean="0">
                <a:solidFill>
                  <a:schemeClr val="tx2"/>
                </a:solidFill>
                <a:latin typeface="Book Antiqua" pitchFamily="18" charset="0"/>
              </a:rPr>
              <a:t>La révision des interventions du FTE</a:t>
            </a:r>
          </a:p>
          <a:p>
            <a:pPr algn="ctr">
              <a:defRPr/>
            </a:pPr>
            <a:r>
              <a:rPr lang="fr-FR" sz="1800" b="1" dirty="0" smtClean="0">
                <a:solidFill>
                  <a:schemeClr val="tx2"/>
                </a:solidFill>
                <a:latin typeface="Book Antiqua" pitchFamily="18" charset="0"/>
              </a:rPr>
              <a:t>Fonds de Transition Energétique</a:t>
            </a:r>
            <a:endParaRPr lang="fr-FR" sz="1800" b="1" dirty="0">
              <a:solidFill>
                <a:schemeClr val="tx2"/>
              </a:solidFill>
              <a:latin typeface="Book Antiqua" pitchFamily="18" charset="0"/>
            </a:endParaRPr>
          </a:p>
        </p:txBody>
      </p:sp>
      <p:sp>
        <p:nvSpPr>
          <p:cNvPr id="8" name="Organigramme : Document 7"/>
          <p:cNvSpPr/>
          <p:nvPr/>
        </p:nvSpPr>
        <p:spPr bwMode="auto">
          <a:xfrm>
            <a:off x="5043702" y="4149080"/>
            <a:ext cx="3992794" cy="1071570"/>
          </a:xfrm>
          <a:prstGeom prst="flowChartDocumen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/>
          <a:lstStyle/>
          <a:p>
            <a:pPr algn="ctr">
              <a:defRPr/>
            </a:pPr>
            <a:r>
              <a:rPr lang="fr-FR" sz="1800" b="1" dirty="0" smtClean="0">
                <a:solidFill>
                  <a:schemeClr val="tx1"/>
                </a:solidFill>
              </a:rPr>
              <a:t>Plan de développement</a:t>
            </a:r>
          </a:p>
          <a:p>
            <a:pPr algn="ctr">
              <a:defRPr/>
            </a:pPr>
            <a:r>
              <a:rPr lang="fr-FR" sz="1800" b="1" dirty="0" smtClean="0">
                <a:solidFill>
                  <a:schemeClr val="tx1"/>
                </a:solidFill>
              </a:rPr>
              <a:t>+ différents régimes de production</a:t>
            </a:r>
            <a:endParaRPr lang="ar-TN" sz="1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 rot="16200000">
            <a:off x="-539722" y="5293604"/>
            <a:ext cx="20441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rtl="1"/>
            <a:r>
              <a:rPr lang="fr-FR" sz="3200" b="1" dirty="0" smtClean="0">
                <a:solidFill>
                  <a:schemeClr val="accent1"/>
                </a:solidFill>
                <a:latin typeface="Baskerville Old Face" pitchFamily="18" charset="0"/>
              </a:rPr>
              <a:t>En cours …</a:t>
            </a:r>
            <a:endParaRPr lang="ar-TN" sz="3200" b="1" noProof="1">
              <a:solidFill>
                <a:schemeClr val="accent1"/>
              </a:solidFill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0202122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14350" lvl="0" indent="-514350" eaLnBrk="1" fontAlgn="auto" hangingPunct="1">
              <a:spcAft>
                <a:spcPts val="0"/>
              </a:spcAft>
              <a:defRPr/>
            </a:pPr>
            <a:r>
              <a:rPr lang="fr-FR" sz="3200" b="1" dirty="0" smtClean="0">
                <a:solidFill>
                  <a:srgbClr val="C00000"/>
                </a:solidFill>
                <a:latin typeface="Baskerville Old Face" pitchFamily="18" charset="0"/>
                <a:ea typeface="+mn-ea"/>
                <a:cs typeface="Arial" pitchFamily="34" charset="0"/>
              </a:rPr>
              <a:t>La nouvelle loi sur la production de l’électricité à partir des ER</a:t>
            </a:r>
            <a:endParaRPr lang="ar-TN" sz="3200" b="1" dirty="0" smtClean="0">
              <a:solidFill>
                <a:srgbClr val="C00000"/>
              </a:solidFill>
              <a:latin typeface="Baskerville Old Face" pitchFamily="18" charset="0"/>
              <a:ea typeface="+mn-ea"/>
              <a:cs typeface="Arial" pitchFamily="34" charset="0"/>
            </a:endParaRPr>
          </a:p>
        </p:txBody>
      </p:sp>
      <p:graphicFrame>
        <p:nvGraphicFramePr>
          <p:cNvPr id="4" name="Diagramme 3"/>
          <p:cNvGraphicFramePr/>
          <p:nvPr/>
        </p:nvGraphicFramePr>
        <p:xfrm>
          <a:off x="683568" y="1484784"/>
          <a:ext cx="7920880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Double flèche horizontale 4"/>
          <p:cNvSpPr/>
          <p:nvPr/>
        </p:nvSpPr>
        <p:spPr>
          <a:xfrm>
            <a:off x="755576" y="5949280"/>
            <a:ext cx="7776864" cy="792088"/>
          </a:xfrm>
          <a:prstGeom prst="left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fr-FR" sz="2400" b="1" cap="small" dirty="0" smtClean="0">
                <a:solidFill>
                  <a:srgbClr val="FF0000"/>
                </a:solidFill>
                <a:latin typeface="Calibri" pitchFamily="34" charset="0"/>
              </a:rPr>
              <a:t>Plan national de Production de l’électricité à partir des ER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4"/>
            <a:ext cx="596265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1484784"/>
            <a:ext cx="2857500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re 1"/>
          <p:cNvSpPr txBox="1">
            <a:spLocks/>
          </p:cNvSpPr>
          <p:nvPr/>
        </p:nvSpPr>
        <p:spPr bwMode="auto">
          <a:xfrm>
            <a:off x="5868144" y="5877272"/>
            <a:ext cx="2901008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514350" indent="-514350" fontAlgn="auto">
              <a:spcAft>
                <a:spcPts val="0"/>
              </a:spcAft>
              <a:defRPr/>
            </a:pPr>
            <a:r>
              <a:rPr lang="fr-FR" sz="1100" dirty="0" smtClean="0">
                <a:latin typeface="Agency FB" pitchFamily="34" charset="0"/>
              </a:rPr>
              <a:t>GIZ/DMS/Activité GT3/Esseghairi, Khadija Dorra</a:t>
            </a:r>
          </a:p>
          <a:p>
            <a:pPr marL="514350" lvl="0" indent="-514350" fontAlgn="auto">
              <a:spcAft>
                <a:spcPts val="0"/>
              </a:spcAft>
              <a:defRPr/>
            </a:pPr>
            <a:r>
              <a:rPr lang="fr-FR" sz="1100" dirty="0" smtClean="0">
                <a:latin typeface="Agency FB" pitchFamily="34" charset="0"/>
              </a:rPr>
              <a:t> Présentation du </a:t>
            </a:r>
            <a:r>
              <a:rPr kumimoji="0" lang="fr-FR" sz="11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gency FB" pitchFamily="34" charset="0"/>
              </a:rPr>
              <a:t>09.12.2015</a:t>
            </a:r>
            <a:endParaRPr kumimoji="0" lang="ar-TN" sz="11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gency FB" pitchFamily="34" charset="0"/>
            </a:endParaRPr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marL="514350" lvl="0" indent="-514350" eaLnBrk="1" fontAlgn="auto" hangingPunct="1">
              <a:spcAft>
                <a:spcPts val="0"/>
              </a:spcAft>
              <a:defRPr/>
            </a:pPr>
            <a:r>
              <a:rPr lang="fr-FR" sz="3200" b="1" dirty="0" smtClean="0">
                <a:solidFill>
                  <a:srgbClr val="C00000"/>
                </a:solidFill>
                <a:latin typeface="Baskerville Old Face" pitchFamily="18" charset="0"/>
                <a:ea typeface="+mn-ea"/>
                <a:cs typeface="Arial" pitchFamily="34" charset="0"/>
              </a:rPr>
              <a:t>Les textes d’applications de la nouvelle loi sur la production de l’électricité à partir des ER</a:t>
            </a:r>
            <a:endParaRPr lang="ar-TN" sz="3200" b="1" dirty="0" smtClean="0">
              <a:solidFill>
                <a:srgbClr val="C00000"/>
              </a:solidFill>
              <a:latin typeface="Baskerville Old Face" pitchFamily="18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itel 1"/>
          <p:cNvSpPr>
            <a:spLocks noGrp="1"/>
          </p:cNvSpPr>
          <p:nvPr>
            <p:ph type="title"/>
          </p:nvPr>
        </p:nvSpPr>
        <p:spPr>
          <a:xfrm>
            <a:off x="457200" y="251556"/>
            <a:ext cx="8229600" cy="507831"/>
          </a:xfrm>
          <a:noFill/>
        </p:spPr>
        <p:txBody>
          <a:bodyPr>
            <a:spAutoFit/>
          </a:bodyPr>
          <a:lstStyle/>
          <a:p>
            <a:pPr>
              <a:lnSpc>
                <a:spcPct val="75000"/>
              </a:lnSpc>
              <a:defRPr/>
            </a:pPr>
            <a:r>
              <a:rPr lang="fr-FR" sz="3600" b="1" dirty="0" smtClean="0">
                <a:solidFill>
                  <a:schemeClr val="accent2"/>
                </a:solidFill>
                <a:latin typeface="Baskerville Old Face" pitchFamily="18" charset="0"/>
                <a:cs typeface="Calibri" pitchFamily="34" charset="0"/>
              </a:rPr>
              <a:t>Le contexte énergétique national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79512" y="873288"/>
            <a:ext cx="4536504" cy="5940088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fr-FR"/>
            </a:defPPr>
            <a:lvl1pPr marL="450850" indent="-450850" fontAlgn="base">
              <a:spcBef>
                <a:spcPct val="4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 sz="2400" b="1">
                <a:latin typeface="Arial" pitchFamily="34" charset="0"/>
                <a:ea typeface="ＭＳ Ｐゴシック" pitchFamily="34" charset="-128"/>
              </a:defRPr>
            </a:lvl1pPr>
            <a:lvl2pPr marL="890588" lvl="1" indent="-260350" fontAlgn="base">
              <a:spcBef>
                <a:spcPct val="4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Char char="Ø"/>
              <a:defRPr sz="2000" b="0">
                <a:latin typeface="Arial" pitchFamily="34" charset="0"/>
                <a:ea typeface="ＭＳ Ｐゴシック" pitchFamily="34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buFont typeface="Times" charset="0"/>
              <a:defRPr b="1">
                <a:latin typeface="Arial" pitchFamily="34" charset="0"/>
                <a:ea typeface="ＭＳ Ｐゴシック" pitchFamily="34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buFont typeface="Times" charset="0"/>
              <a:defRPr b="1">
                <a:latin typeface="Arial" pitchFamily="34" charset="0"/>
                <a:ea typeface="ＭＳ Ｐゴシック" pitchFamily="34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buFont typeface="Times" charset="0"/>
              <a:defRPr b="1">
                <a:latin typeface="Arial" pitchFamily="34" charset="0"/>
                <a:ea typeface="ＭＳ Ｐゴシック" pitchFamily="34" charset="-128"/>
              </a:defRPr>
            </a:lvl5pPr>
            <a:lvl6pPr>
              <a:defRPr b="1">
                <a:latin typeface="Arial" pitchFamily="34" charset="0"/>
                <a:ea typeface="ＭＳ Ｐゴシック" pitchFamily="34" charset="-128"/>
              </a:defRPr>
            </a:lvl6pPr>
            <a:lvl7pPr>
              <a:defRPr b="1">
                <a:latin typeface="Arial" pitchFamily="34" charset="0"/>
                <a:ea typeface="ＭＳ Ｐゴシック" pitchFamily="34" charset="-128"/>
              </a:defRPr>
            </a:lvl7pPr>
            <a:lvl8pPr>
              <a:defRPr b="1">
                <a:latin typeface="Arial" pitchFamily="34" charset="0"/>
                <a:ea typeface="ＭＳ Ｐゴシック" pitchFamily="34" charset="-128"/>
              </a:defRPr>
            </a:lvl8pPr>
            <a:lvl9pPr>
              <a:defRPr b="1"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/>
            <a:endParaRPr lang="fr-FR" sz="2000" dirty="0" smtClean="0">
              <a:solidFill>
                <a:schemeClr val="bg1"/>
              </a:solidFill>
            </a:endParaRPr>
          </a:p>
          <a:p>
            <a:pPr algn="just"/>
            <a:r>
              <a:rPr lang="fr-FR" sz="2000" dirty="0" smtClean="0">
                <a:solidFill>
                  <a:schemeClr val="bg1"/>
                </a:solidFill>
                <a:latin typeface="Arial Narrow" pitchFamily="34" charset="0"/>
              </a:rPr>
              <a:t>Evolution contrastée entre la stagnation des ressources nationales et l’augmentation de la demande.</a:t>
            </a:r>
          </a:p>
          <a:p>
            <a:pPr marL="450850" lvl="1" indent="-450850" algn="just">
              <a:buBlip>
                <a:blip r:embed="rId2"/>
              </a:buBlip>
            </a:pPr>
            <a:r>
              <a:rPr lang="fr-FR" b="1" dirty="0" smtClean="0">
                <a:solidFill>
                  <a:schemeClr val="bg1"/>
                </a:solidFill>
                <a:latin typeface="Arial Narrow" pitchFamily="34" charset="0"/>
              </a:rPr>
              <a:t> Un déficit énergétique structurel qui ne cesse de s’aggraver: 3.8 Millions tep en 2014. </a:t>
            </a:r>
          </a:p>
          <a:p>
            <a:pPr marL="450850" lvl="1" indent="-450850" algn="just">
              <a:buBlip>
                <a:blip r:embed="rId2"/>
              </a:buBlip>
            </a:pPr>
            <a:r>
              <a:rPr lang="fr-FR" b="1" dirty="0" smtClean="0">
                <a:solidFill>
                  <a:schemeClr val="bg1"/>
                </a:solidFill>
                <a:latin typeface="Arial Narrow" pitchFamily="34" charset="0"/>
              </a:rPr>
              <a:t>Les ressources nationales ne couvrent actuellement que 59% des besoins: Dépendance</a:t>
            </a:r>
          </a:p>
          <a:p>
            <a:pPr marL="450850" lvl="1" indent="-450850" algn="just">
              <a:buBlip>
                <a:blip r:embed="rId2"/>
              </a:buBlip>
            </a:pPr>
            <a:r>
              <a:rPr lang="fr-FR" b="1" dirty="0" smtClean="0">
                <a:solidFill>
                  <a:schemeClr val="bg1"/>
                </a:solidFill>
                <a:latin typeface="Arial Narrow" pitchFamily="34" charset="0"/>
              </a:rPr>
              <a:t>Economie plus vulnérable à la hausse des prix internationaux de l’énergie: compétitivité par rapport aux autres pays concurrents/ dépenses énergétiques dans le PIB / bilan en devises</a:t>
            </a:r>
          </a:p>
          <a:p>
            <a:pPr algn="just"/>
            <a:endParaRPr lang="fr-FR" sz="2000" dirty="0" smtClean="0">
              <a:solidFill>
                <a:schemeClr val="bg1"/>
              </a:solidFill>
            </a:endParaRPr>
          </a:p>
        </p:txBody>
      </p:sp>
      <p:graphicFrame>
        <p:nvGraphicFramePr>
          <p:cNvPr id="4" name="Graphique 3"/>
          <p:cNvGraphicFramePr/>
          <p:nvPr/>
        </p:nvGraphicFramePr>
        <p:xfrm>
          <a:off x="5004048" y="908720"/>
          <a:ext cx="3995936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5004048" y="4941168"/>
            <a:ext cx="2260299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Ressources: - 6%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5724128" y="5445224"/>
            <a:ext cx="2215671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Demande: + 2 %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7164288" y="5949280"/>
            <a:ext cx="1708032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Déficit : x 6  </a:t>
            </a:r>
            <a:endParaRPr lang="fr-FR" dirty="0"/>
          </a:p>
        </p:txBody>
      </p:sp>
      <p:sp>
        <p:nvSpPr>
          <p:cNvPr id="10" name="Flèche droite 9"/>
          <p:cNvSpPr/>
          <p:nvPr/>
        </p:nvSpPr>
        <p:spPr>
          <a:xfrm>
            <a:off x="6372200" y="6093296"/>
            <a:ext cx="72008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587431658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/>
          <p:cNvSpPr txBox="1"/>
          <p:nvPr/>
        </p:nvSpPr>
        <p:spPr>
          <a:xfrm>
            <a:off x="5292080" y="5034113"/>
            <a:ext cx="3744416" cy="106182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cs typeface="BrowalliaUPC" pitchFamily="34" charset="-34"/>
              </a:rPr>
              <a:t>Email: </a:t>
            </a: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cs typeface="BrowalliaUPC" pitchFamily="34" charset="-34"/>
                <a:hlinkClick r:id="rId2"/>
              </a:rPr>
              <a:t>karim.nefzi@anme.nat.tn</a:t>
            </a:r>
            <a:endParaRPr lang="en-US" sz="1400" b="1" dirty="0">
              <a:solidFill>
                <a:schemeClr val="accent1">
                  <a:lumMod val="75000"/>
                </a:schemeClr>
              </a:solidFill>
              <a:cs typeface="BrowalliaUPC" pitchFamily="34" charset="-34"/>
            </a:endParaRPr>
          </a:p>
          <a:p>
            <a:pPr algn="r">
              <a:lnSpc>
                <a:spcPct val="150000"/>
              </a:lnSpc>
              <a:defRPr/>
            </a:pP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cs typeface="BrowalliaUPC" pitchFamily="34" charset="-34"/>
              </a:rPr>
              <a:t>Site Web: 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cs typeface="BrowalliaUPC" pitchFamily="34" charset="-34"/>
                <a:hlinkClick r:id="rId3"/>
              </a:rPr>
              <a:t>www.anme.nat.tn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cs typeface="BrowalliaUPC" pitchFamily="34" charset="-34"/>
              </a:rPr>
              <a:t> </a:t>
            </a:r>
          </a:p>
          <a:p>
            <a:pPr algn="r">
              <a:lnSpc>
                <a:spcPct val="150000"/>
              </a:lnSpc>
              <a:defRPr/>
            </a:pPr>
            <a:r>
              <a:rPr lang="en-US" sz="1400" b="1" dirty="0" err="1">
                <a:solidFill>
                  <a:schemeClr val="accent1">
                    <a:lumMod val="75000"/>
                  </a:schemeClr>
                </a:solidFill>
                <a:cs typeface="BrowalliaUPC" pitchFamily="34" charset="-34"/>
              </a:rPr>
              <a:t>Tél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cs typeface="BrowalliaUPC" pitchFamily="34" charset="-34"/>
              </a:rPr>
              <a:t>.: +216 71 906 900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0" y="4857761"/>
            <a:ext cx="4572000" cy="952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476672"/>
            <a:ext cx="6089665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076240558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943F1E-0E01-40E5-AAC2-A4324EF5287C}" type="slidenum">
              <a:rPr lang="fr-FR"/>
              <a:pPr>
                <a:defRPr/>
              </a:pPr>
              <a:t>3</a:t>
            </a:fld>
            <a:endParaRPr lang="fr-FR"/>
          </a:p>
        </p:txBody>
      </p:sp>
      <p:sp>
        <p:nvSpPr>
          <p:cNvPr id="10" name="Rectangle 8"/>
          <p:cNvSpPr txBox="1">
            <a:spLocks noChangeArrowheads="1"/>
          </p:cNvSpPr>
          <p:nvPr/>
        </p:nvSpPr>
        <p:spPr bwMode="auto">
          <a:xfrm>
            <a:off x="0" y="-24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 algn="ctr" eaLnBrk="0" hangingPunct="0">
              <a:buClr>
                <a:schemeClr val="hlink"/>
              </a:buClr>
              <a:defRPr/>
            </a:pPr>
            <a:r>
              <a:rPr lang="en-GB" sz="3200" b="1" dirty="0" err="1" smtClean="0">
                <a:solidFill>
                  <a:srgbClr val="C00000"/>
                </a:solidFill>
                <a:latin typeface="Baskerville Old Face" pitchFamily="18" charset="0"/>
                <a:ea typeface="+mj-ea"/>
                <a:cs typeface="Calibri" pitchFamily="34" charset="0"/>
              </a:rPr>
              <a:t>Demande</a:t>
            </a:r>
            <a:r>
              <a:rPr lang="en-GB" sz="3200" b="1" dirty="0" smtClean="0">
                <a:solidFill>
                  <a:srgbClr val="C00000"/>
                </a:solidFill>
                <a:latin typeface="Baskerville Old Face" pitchFamily="18" charset="0"/>
                <a:ea typeface="+mj-ea"/>
                <a:cs typeface="Calibri" pitchFamily="34" charset="0"/>
              </a:rPr>
              <a:t> / Production </a:t>
            </a:r>
            <a:r>
              <a:rPr lang="en-GB" sz="3200" b="1" dirty="0" err="1" smtClean="0">
                <a:solidFill>
                  <a:srgbClr val="C00000"/>
                </a:solidFill>
                <a:latin typeface="Baskerville Old Face" pitchFamily="18" charset="0"/>
                <a:ea typeface="+mj-ea"/>
                <a:cs typeface="Calibri" pitchFamily="34" charset="0"/>
              </a:rPr>
              <a:t>électrique</a:t>
            </a:r>
            <a:endParaRPr lang="en-GB" sz="3200" b="1" dirty="0">
              <a:solidFill>
                <a:srgbClr val="C00000"/>
              </a:solidFill>
              <a:latin typeface="Baskerville Old Face" pitchFamily="18" charset="0"/>
              <a:ea typeface="+mj-ea"/>
              <a:cs typeface="Calibri" pitchFamily="34" charset="0"/>
            </a:endParaRPr>
          </a:p>
        </p:txBody>
      </p:sp>
      <p:sp>
        <p:nvSpPr>
          <p:cNvPr id="8" name="Organigramme : Processus 7"/>
          <p:cNvSpPr/>
          <p:nvPr/>
        </p:nvSpPr>
        <p:spPr>
          <a:xfrm>
            <a:off x="467544" y="692696"/>
            <a:ext cx="3888432" cy="144016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fr-FR" sz="1800" b="1" dirty="0" smtClean="0">
                <a:solidFill>
                  <a:schemeClr val="bg1"/>
                </a:solidFill>
              </a:rPr>
              <a:t> Demande : +5% par an 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fr-FR" sz="1800" b="1" dirty="0" smtClean="0">
                <a:solidFill>
                  <a:schemeClr val="bg1"/>
                </a:solidFill>
              </a:rPr>
              <a:t>Développement de la pointe : 11%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fr-FR" sz="1800" b="1" dirty="0" smtClean="0">
                <a:solidFill>
                  <a:schemeClr val="bg1"/>
                </a:solidFill>
              </a:rPr>
              <a:t> Un mix presque totalement GN : 97%</a:t>
            </a:r>
          </a:p>
        </p:txBody>
      </p:sp>
      <p:graphicFrame>
        <p:nvGraphicFramePr>
          <p:cNvPr id="11" name="Chart 52"/>
          <p:cNvGraphicFramePr>
            <a:graphicFrameLocks/>
          </p:cNvGraphicFramePr>
          <p:nvPr/>
        </p:nvGraphicFramePr>
        <p:xfrm>
          <a:off x="4427984" y="692696"/>
          <a:ext cx="4502874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Organigramme : Processus 13"/>
          <p:cNvSpPr/>
          <p:nvPr/>
        </p:nvSpPr>
        <p:spPr>
          <a:xfrm>
            <a:off x="467544" y="2204864"/>
            <a:ext cx="3888432" cy="1584176"/>
          </a:xfrm>
          <a:prstGeom prst="flowChartProces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fr-FR" sz="1800" b="1" dirty="0" smtClean="0">
                <a:solidFill>
                  <a:schemeClr val="bg1"/>
                </a:solidFill>
              </a:rPr>
              <a:t> </a:t>
            </a:r>
            <a:r>
              <a:rPr lang="fr-FR" sz="1600" b="1" dirty="0" smtClean="0">
                <a:solidFill>
                  <a:schemeClr val="bg1"/>
                </a:solidFill>
              </a:rPr>
              <a:t>Production nationale : 45%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fr-FR" sz="1600" b="1" dirty="0" smtClean="0">
                <a:solidFill>
                  <a:schemeClr val="bg1"/>
                </a:solidFill>
              </a:rPr>
              <a:t>Importation: 48 % - Redevances : 7%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fr-FR" sz="1600" b="1" dirty="0" smtClean="0">
                <a:solidFill>
                  <a:schemeClr val="bg1"/>
                </a:solidFill>
              </a:rPr>
              <a:t> Consommation : 75%  </a:t>
            </a:r>
            <a:r>
              <a:rPr lang="fr-FR" sz="1600" b="1" dirty="0" err="1" smtClean="0">
                <a:solidFill>
                  <a:schemeClr val="bg1"/>
                </a:solidFill>
              </a:rPr>
              <a:t>Prod</a:t>
            </a:r>
            <a:r>
              <a:rPr lang="fr-FR" sz="1600" b="1" dirty="0" smtClean="0">
                <a:solidFill>
                  <a:schemeClr val="bg1"/>
                </a:solidFill>
              </a:rPr>
              <a:t>. </a:t>
            </a:r>
            <a:r>
              <a:rPr lang="fr-FR" sz="1600" b="1" dirty="0" err="1" smtClean="0">
                <a:solidFill>
                  <a:schemeClr val="bg1"/>
                </a:solidFill>
              </a:rPr>
              <a:t>Elec</a:t>
            </a:r>
            <a:endParaRPr lang="fr-FR" sz="1600" b="1" dirty="0" smtClean="0">
              <a:solidFill>
                <a:schemeClr val="bg1"/>
              </a:solidFill>
            </a:endParaRP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fr-FR" sz="1600" b="1" dirty="0" smtClean="0">
                <a:solidFill>
                  <a:schemeClr val="bg1"/>
                </a:solidFill>
              </a:rPr>
              <a:t> Disponibilité 2030: 20% des besoins</a:t>
            </a:r>
          </a:p>
        </p:txBody>
      </p:sp>
      <p:pic>
        <p:nvPicPr>
          <p:cNvPr id="15" name="Image 14" descr="MixProdElecEurope_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3861048"/>
            <a:ext cx="8964488" cy="2996952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 rot="16200000">
            <a:off x="-96339" y="2802055"/>
            <a:ext cx="6543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C00000"/>
                </a:solidFill>
              </a:rPr>
              <a:t>Gaz</a:t>
            </a:r>
            <a:endParaRPr lang="fr-FR" b="1" dirty="0">
              <a:solidFill>
                <a:srgbClr val="C00000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 rot="16200000">
            <a:off x="-493594" y="1293092"/>
            <a:ext cx="14488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Electricité</a:t>
            </a:r>
            <a:endParaRPr lang="fr-FR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10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 advAuto="2000"/>
      <p:bldP spid="14" grpId="0" build="p" animBg="1" advAuto="200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itel 1"/>
          <p:cNvSpPr>
            <a:spLocks noGrp="1"/>
          </p:cNvSpPr>
          <p:nvPr>
            <p:ph type="title"/>
          </p:nvPr>
        </p:nvSpPr>
        <p:spPr>
          <a:xfrm>
            <a:off x="457200" y="264860"/>
            <a:ext cx="8229600" cy="481222"/>
          </a:xfrm>
          <a:noFill/>
        </p:spPr>
        <p:txBody>
          <a:bodyPr>
            <a:spAutoFit/>
          </a:bodyPr>
          <a:lstStyle/>
          <a:p>
            <a:pPr>
              <a:lnSpc>
                <a:spcPct val="75000"/>
              </a:lnSpc>
              <a:defRPr/>
            </a:pPr>
            <a:r>
              <a:rPr lang="fr-FR" sz="3200" b="1" dirty="0">
                <a:solidFill>
                  <a:srgbClr val="C00000"/>
                </a:solidFill>
                <a:latin typeface="Baskerville Old Face" pitchFamily="18" charset="0"/>
                <a:cs typeface="Calibri" pitchFamily="34" charset="0"/>
              </a:rPr>
              <a:t>L</a:t>
            </a:r>
            <a:r>
              <a:rPr lang="fr-FR" sz="3200" b="1" dirty="0" smtClean="0">
                <a:solidFill>
                  <a:srgbClr val="C00000"/>
                </a:solidFill>
                <a:latin typeface="Baskerville Old Face" pitchFamily="18" charset="0"/>
                <a:cs typeface="Calibri" pitchFamily="34" charset="0"/>
              </a:rPr>
              <a:t>a Transition Energétique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79512" y="1150287"/>
            <a:ext cx="8640960" cy="5663089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fr-FR"/>
            </a:defPPr>
            <a:lvl1pPr marL="450850" indent="-450850" fontAlgn="base">
              <a:spcBef>
                <a:spcPct val="4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 sz="2400" b="1">
                <a:latin typeface="Arial" pitchFamily="34" charset="0"/>
                <a:ea typeface="ＭＳ Ｐゴシック" pitchFamily="34" charset="-128"/>
              </a:defRPr>
            </a:lvl1pPr>
            <a:lvl2pPr marL="890588" lvl="1" indent="-260350" fontAlgn="base">
              <a:spcBef>
                <a:spcPct val="4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Char char="Ø"/>
              <a:defRPr sz="2000" b="0">
                <a:latin typeface="Arial" pitchFamily="34" charset="0"/>
                <a:ea typeface="ＭＳ Ｐゴシック" pitchFamily="34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buFont typeface="Times" charset="0"/>
              <a:defRPr b="1">
                <a:latin typeface="Arial" pitchFamily="34" charset="0"/>
                <a:ea typeface="ＭＳ Ｐゴシック" pitchFamily="34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buFont typeface="Times" charset="0"/>
              <a:defRPr b="1">
                <a:latin typeface="Arial" pitchFamily="34" charset="0"/>
                <a:ea typeface="ＭＳ Ｐゴシック" pitchFamily="34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buFont typeface="Times" charset="0"/>
              <a:defRPr b="1">
                <a:latin typeface="Arial" pitchFamily="34" charset="0"/>
                <a:ea typeface="ＭＳ Ｐゴシック" pitchFamily="34" charset="-128"/>
              </a:defRPr>
            </a:lvl5pPr>
            <a:lvl6pPr>
              <a:defRPr b="1">
                <a:latin typeface="Arial" pitchFamily="34" charset="0"/>
                <a:ea typeface="ＭＳ Ｐゴシック" pitchFamily="34" charset="-128"/>
              </a:defRPr>
            </a:lvl6pPr>
            <a:lvl7pPr>
              <a:defRPr b="1">
                <a:latin typeface="Arial" pitchFamily="34" charset="0"/>
                <a:ea typeface="ＭＳ Ｐゴシック" pitchFamily="34" charset="-128"/>
              </a:defRPr>
            </a:lvl7pPr>
            <a:lvl8pPr>
              <a:defRPr b="1">
                <a:latin typeface="Arial" pitchFamily="34" charset="0"/>
                <a:ea typeface="ＭＳ Ｐゴシック" pitchFamily="34" charset="-128"/>
              </a:defRPr>
            </a:lvl8pPr>
            <a:lvl9pPr>
              <a:defRPr b="1"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288000" algn="just">
              <a:spcBef>
                <a:spcPts val="600"/>
              </a:spcBef>
              <a:spcAft>
                <a:spcPts val="600"/>
              </a:spcAft>
            </a:pPr>
            <a:endParaRPr lang="fr-FR" b="0" dirty="0" smtClean="0"/>
          </a:p>
          <a:p>
            <a:pPr marL="288000" lvl="0" algn="just">
              <a:spcBef>
                <a:spcPts val="600"/>
              </a:spcBef>
              <a:spcAft>
                <a:spcPts val="600"/>
              </a:spcAft>
            </a:pPr>
            <a:r>
              <a:rPr lang="fr-FR" dirty="0" smtClean="0"/>
              <a:t>Le </a:t>
            </a:r>
            <a:r>
              <a:rPr lang="fr-FR" dirty="0" smtClean="0">
                <a:solidFill>
                  <a:schemeClr val="tx1"/>
                </a:solidFill>
              </a:rPr>
              <a:t>système énergétique Tunisien nécessite une transformation en profondeur des modes de production et de consommation : Engager une réelle transition énergétique</a:t>
            </a:r>
          </a:p>
          <a:p>
            <a:pPr marL="288000" lvl="0" algn="just">
              <a:spcBef>
                <a:spcPts val="600"/>
              </a:spcBef>
              <a:spcAft>
                <a:spcPts val="600"/>
              </a:spcAft>
            </a:pPr>
            <a:r>
              <a:rPr lang="fr-FR" dirty="0" smtClean="0">
                <a:solidFill>
                  <a:schemeClr val="tx1"/>
                </a:solidFill>
              </a:rPr>
              <a:t>Le secteur électrique doit être au cœur de cette transition.</a:t>
            </a:r>
          </a:p>
          <a:p>
            <a:pPr marL="288000" algn="just">
              <a:spcBef>
                <a:spcPts val="600"/>
              </a:spcBef>
              <a:spcAft>
                <a:spcPts val="600"/>
              </a:spcAft>
            </a:pPr>
            <a:r>
              <a:rPr lang="fr-FR" dirty="0" smtClean="0">
                <a:solidFill>
                  <a:schemeClr val="tx1"/>
                </a:solidFill>
              </a:rPr>
              <a:t>La nouvelle stratégie énergétique doit s’inscrire dans un nouveau modèle de croissance économique basé sur l’efficacité énergétique </a:t>
            </a:r>
            <a:r>
              <a:rPr lang="fr-FR" dirty="0" smtClean="0"/>
              <a:t>et le </a:t>
            </a:r>
            <a:r>
              <a:rPr lang="fr-FR" dirty="0" smtClean="0">
                <a:solidFill>
                  <a:schemeClr val="tx1"/>
                </a:solidFill>
              </a:rPr>
              <a:t>développement à grande échelle</a:t>
            </a:r>
            <a:r>
              <a:rPr lang="fr-FR" dirty="0" smtClean="0">
                <a:solidFill>
                  <a:srgbClr val="008000"/>
                </a:solidFill>
              </a:rPr>
              <a:t> des énergies renouvelables</a:t>
            </a:r>
          </a:p>
          <a:p>
            <a:pPr marL="288000" lvl="0" algn="just">
              <a:spcBef>
                <a:spcPts val="600"/>
              </a:spcBef>
              <a:spcAft>
                <a:spcPts val="600"/>
              </a:spcAft>
            </a:pPr>
            <a:endParaRPr lang="fr-FR" dirty="0" smtClean="0"/>
          </a:p>
          <a:p>
            <a:pPr marL="288000" algn="just">
              <a:spcBef>
                <a:spcPts val="600"/>
              </a:spcBef>
              <a:spcAft>
                <a:spcPts val="600"/>
              </a:spcAft>
            </a:pPr>
            <a:endParaRPr lang="fr-FR" b="0" dirty="0" smtClean="0"/>
          </a:p>
        </p:txBody>
      </p:sp>
    </p:spTree>
    <p:extLst>
      <p:ext uri="{BB962C8B-B14F-4D97-AF65-F5344CB8AC3E}">
        <p14:creationId xmlns:p14="http://schemas.microsoft.com/office/powerpoint/2010/main" xmlns="" val="587431658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11430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rtl="1"/>
            <a:r>
              <a:rPr lang="fr-FR" sz="3200" b="1" dirty="0" smtClean="0">
                <a:solidFill>
                  <a:srgbClr val="C00000"/>
                </a:solidFill>
                <a:latin typeface="Baskerville Old Face" pitchFamily="18" charset="0"/>
                <a:cs typeface="Calibri" pitchFamily="34" charset="0"/>
              </a:rPr>
              <a:t>Pourquoi Développer les ER ? 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179512" y="1052736"/>
            <a:ext cx="4032448" cy="10156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fr-FR" sz="2000" b="1" dirty="0" smtClean="0">
                <a:solidFill>
                  <a:schemeClr val="tx1"/>
                </a:solidFill>
                <a:latin typeface="Arial Narrow" pitchFamily="34" charset="0"/>
              </a:rPr>
              <a:t>Disponibilité des ressources</a:t>
            </a:r>
          </a:p>
          <a:p>
            <a:pPr lvl="0">
              <a:buFont typeface="Arial" pitchFamily="34" charset="0"/>
              <a:buChar char="•"/>
            </a:pPr>
            <a:r>
              <a:rPr lang="fr-FR" sz="2000" b="1" dirty="0" smtClean="0">
                <a:solidFill>
                  <a:schemeClr val="tx1"/>
                </a:solidFill>
                <a:latin typeface="Arial Narrow" pitchFamily="34" charset="0"/>
              </a:rPr>
              <a:t> Maturité des technologies </a:t>
            </a:r>
          </a:p>
          <a:p>
            <a:pPr lvl="0">
              <a:buFont typeface="Arial" pitchFamily="34" charset="0"/>
              <a:buChar char="•"/>
            </a:pPr>
            <a:r>
              <a:rPr lang="fr-FR" sz="2000" b="1" dirty="0" smtClean="0">
                <a:solidFill>
                  <a:schemeClr val="tx1"/>
                </a:solidFill>
                <a:latin typeface="Arial Narrow" pitchFamily="34" charset="0"/>
              </a:rPr>
              <a:t> Baisse des coûts</a:t>
            </a:r>
            <a:endParaRPr lang="fr-FR" sz="2000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355976" y="908721"/>
            <a:ext cx="4572000" cy="313932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just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fr-FR" dirty="0" smtClean="0">
                <a:latin typeface="Arial Narrow" pitchFamily="34" charset="0"/>
              </a:rPr>
              <a:t>Le renforcement de l’indépendance et de la sécurité énergétique ;</a:t>
            </a:r>
          </a:p>
          <a:p>
            <a:pPr lvl="0" algn="just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fr-FR" dirty="0" smtClean="0">
                <a:latin typeface="Arial Narrow" pitchFamily="34" charset="0"/>
              </a:rPr>
              <a:t>La création des emplois / valeur ajoutée locale ;</a:t>
            </a:r>
          </a:p>
          <a:p>
            <a:pPr lvl="0" algn="just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fr-FR" dirty="0" smtClean="0">
                <a:latin typeface="Arial Narrow" pitchFamily="34" charset="0"/>
              </a:rPr>
              <a:t>La réduction de l’importation et de la facture énergétique ;</a:t>
            </a:r>
          </a:p>
          <a:p>
            <a:pPr lvl="0" algn="just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fr-FR" dirty="0" smtClean="0">
                <a:latin typeface="Arial Narrow" pitchFamily="34" charset="0"/>
              </a:rPr>
              <a:t>La réduction des GES </a:t>
            </a:r>
          </a:p>
        </p:txBody>
      </p:sp>
      <p:pic>
        <p:nvPicPr>
          <p:cNvPr id="6" name="Picture 2" descr="G:\documents nov 2013\Screen-Shot-2013-10-07-at-1.14.47-P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132856"/>
            <a:ext cx="3409816" cy="4509120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4149080"/>
            <a:ext cx="3816424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2492896"/>
            <a:ext cx="2106852" cy="28590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documents nov 2013\Screen-Shot-2013-10-07-at-1.14.47-P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3375"/>
            <a:ext cx="4933950" cy="6524625"/>
          </a:xfrm>
          <a:prstGeom prst="rect">
            <a:avLst/>
          </a:prstGeom>
          <a:noFill/>
        </p:spPr>
      </p:pic>
      <p:pic>
        <p:nvPicPr>
          <p:cNvPr id="7" name="Picture 2" descr="G:\documents nov 2013\May_2013_95d6bc93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1357298"/>
            <a:ext cx="6929486" cy="3943910"/>
          </a:xfrm>
          <a:prstGeom prst="rect">
            <a:avLst/>
          </a:prstGeom>
          <a:noFill/>
        </p:spPr>
      </p:pic>
      <p:sp>
        <p:nvSpPr>
          <p:cNvPr id="8" name="ZoneTexte 7"/>
          <p:cNvSpPr txBox="1"/>
          <p:nvPr/>
        </p:nvSpPr>
        <p:spPr>
          <a:xfrm>
            <a:off x="2928926" y="214290"/>
            <a:ext cx="5135317" cy="58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3200" b="1" dirty="0" smtClean="0"/>
              <a:t>Solaire PV: Evolution des prix</a:t>
            </a:r>
            <a:endParaRPr lang="fr-FR" sz="2400" b="1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268760"/>
            <a:ext cx="8877300" cy="472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rme libre 6"/>
          <p:cNvSpPr/>
          <p:nvPr/>
        </p:nvSpPr>
        <p:spPr>
          <a:xfrm>
            <a:off x="34724" y="5589240"/>
            <a:ext cx="8384220" cy="504056"/>
          </a:xfrm>
          <a:custGeom>
            <a:avLst/>
            <a:gdLst>
              <a:gd name="connsiteX0" fmla="*/ 1412111 w 8384220"/>
              <a:gd name="connsiteY0" fmla="*/ 92597 h 1608641"/>
              <a:gd name="connsiteX1" fmla="*/ 1412111 w 8384220"/>
              <a:gd name="connsiteY1" fmla="*/ 92597 h 1608641"/>
              <a:gd name="connsiteX2" fmla="*/ 775504 w 8384220"/>
              <a:gd name="connsiteY2" fmla="*/ 81022 h 1608641"/>
              <a:gd name="connsiteX3" fmla="*/ 682906 w 8384220"/>
              <a:gd name="connsiteY3" fmla="*/ 104172 h 1608641"/>
              <a:gd name="connsiteX4" fmla="*/ 601884 w 8384220"/>
              <a:gd name="connsiteY4" fmla="*/ 127321 h 1608641"/>
              <a:gd name="connsiteX5" fmla="*/ 555585 w 8384220"/>
              <a:gd name="connsiteY5" fmla="*/ 138896 h 1608641"/>
              <a:gd name="connsiteX6" fmla="*/ 520861 w 8384220"/>
              <a:gd name="connsiteY6" fmla="*/ 150470 h 1608641"/>
              <a:gd name="connsiteX7" fmla="*/ 416689 w 8384220"/>
              <a:gd name="connsiteY7" fmla="*/ 173620 h 1608641"/>
              <a:gd name="connsiteX8" fmla="*/ 347241 w 8384220"/>
              <a:gd name="connsiteY8" fmla="*/ 196769 h 1608641"/>
              <a:gd name="connsiteX9" fmla="*/ 266218 w 8384220"/>
              <a:gd name="connsiteY9" fmla="*/ 219919 h 1608641"/>
              <a:gd name="connsiteX10" fmla="*/ 231494 w 8384220"/>
              <a:gd name="connsiteY10" fmla="*/ 243068 h 1608641"/>
              <a:gd name="connsiteX11" fmla="*/ 173620 w 8384220"/>
              <a:gd name="connsiteY11" fmla="*/ 266217 h 1608641"/>
              <a:gd name="connsiteX12" fmla="*/ 69448 w 8384220"/>
              <a:gd name="connsiteY12" fmla="*/ 335665 h 1608641"/>
              <a:gd name="connsiteX13" fmla="*/ 46299 w 8384220"/>
              <a:gd name="connsiteY13" fmla="*/ 370389 h 1608641"/>
              <a:gd name="connsiteX14" fmla="*/ 11575 w 8384220"/>
              <a:gd name="connsiteY14" fmla="*/ 405114 h 1608641"/>
              <a:gd name="connsiteX15" fmla="*/ 0 w 8384220"/>
              <a:gd name="connsiteY15" fmla="*/ 439838 h 1608641"/>
              <a:gd name="connsiteX16" fmla="*/ 34724 w 8384220"/>
              <a:gd name="connsiteY16" fmla="*/ 763929 h 1608641"/>
              <a:gd name="connsiteX17" fmla="*/ 81023 w 8384220"/>
              <a:gd name="connsiteY17" fmla="*/ 821802 h 1608641"/>
              <a:gd name="connsiteX18" fmla="*/ 138896 w 8384220"/>
              <a:gd name="connsiteY18" fmla="*/ 902825 h 1608641"/>
              <a:gd name="connsiteX19" fmla="*/ 196770 w 8384220"/>
              <a:gd name="connsiteY19" fmla="*/ 937549 h 1608641"/>
              <a:gd name="connsiteX20" fmla="*/ 254643 w 8384220"/>
              <a:gd name="connsiteY20" fmla="*/ 983848 h 1608641"/>
              <a:gd name="connsiteX21" fmla="*/ 347241 w 8384220"/>
              <a:gd name="connsiteY21" fmla="*/ 1018572 h 1608641"/>
              <a:gd name="connsiteX22" fmla="*/ 451413 w 8384220"/>
              <a:gd name="connsiteY22" fmla="*/ 1064870 h 1608641"/>
              <a:gd name="connsiteX23" fmla="*/ 578734 w 8384220"/>
              <a:gd name="connsiteY23" fmla="*/ 1088020 h 1608641"/>
              <a:gd name="connsiteX24" fmla="*/ 717630 w 8384220"/>
              <a:gd name="connsiteY24" fmla="*/ 1122744 h 1608641"/>
              <a:gd name="connsiteX25" fmla="*/ 879676 w 8384220"/>
              <a:gd name="connsiteY25" fmla="*/ 1134319 h 1608641"/>
              <a:gd name="connsiteX26" fmla="*/ 1018572 w 8384220"/>
              <a:gd name="connsiteY26" fmla="*/ 1145893 h 1608641"/>
              <a:gd name="connsiteX27" fmla="*/ 1169043 w 8384220"/>
              <a:gd name="connsiteY27" fmla="*/ 1180617 h 1608641"/>
              <a:gd name="connsiteX28" fmla="*/ 1608881 w 8384220"/>
              <a:gd name="connsiteY28" fmla="*/ 1203767 h 1608641"/>
              <a:gd name="connsiteX29" fmla="*/ 6782765 w 8384220"/>
              <a:gd name="connsiteY29" fmla="*/ 1238491 h 1608641"/>
              <a:gd name="connsiteX30" fmla="*/ 6863787 w 8384220"/>
              <a:gd name="connsiteY30" fmla="*/ 1226916 h 1608641"/>
              <a:gd name="connsiteX31" fmla="*/ 7037408 w 8384220"/>
              <a:gd name="connsiteY31" fmla="*/ 1192192 h 1608641"/>
              <a:gd name="connsiteX32" fmla="*/ 7176304 w 8384220"/>
              <a:gd name="connsiteY32" fmla="*/ 1157468 h 1608641"/>
              <a:gd name="connsiteX33" fmla="*/ 7211028 w 8384220"/>
              <a:gd name="connsiteY33" fmla="*/ 1134319 h 1608641"/>
              <a:gd name="connsiteX34" fmla="*/ 7292051 w 8384220"/>
              <a:gd name="connsiteY34" fmla="*/ 1111169 h 1608641"/>
              <a:gd name="connsiteX35" fmla="*/ 7338349 w 8384220"/>
              <a:gd name="connsiteY35" fmla="*/ 1088020 h 1608641"/>
              <a:gd name="connsiteX36" fmla="*/ 7373073 w 8384220"/>
              <a:gd name="connsiteY36" fmla="*/ 1076445 h 1608641"/>
              <a:gd name="connsiteX37" fmla="*/ 7454096 w 8384220"/>
              <a:gd name="connsiteY37" fmla="*/ 1018572 h 1608641"/>
              <a:gd name="connsiteX38" fmla="*/ 7569843 w 8384220"/>
              <a:gd name="connsiteY38" fmla="*/ 972273 h 1608641"/>
              <a:gd name="connsiteX39" fmla="*/ 7650866 w 8384220"/>
              <a:gd name="connsiteY39" fmla="*/ 937549 h 1608641"/>
              <a:gd name="connsiteX40" fmla="*/ 7697165 w 8384220"/>
              <a:gd name="connsiteY40" fmla="*/ 902825 h 1608641"/>
              <a:gd name="connsiteX41" fmla="*/ 7743463 w 8384220"/>
              <a:gd name="connsiteY41" fmla="*/ 891250 h 1608641"/>
              <a:gd name="connsiteX42" fmla="*/ 7778187 w 8384220"/>
              <a:gd name="connsiteY42" fmla="*/ 856526 h 1608641"/>
              <a:gd name="connsiteX43" fmla="*/ 7824486 w 8384220"/>
              <a:gd name="connsiteY43" fmla="*/ 833377 h 1608641"/>
              <a:gd name="connsiteX44" fmla="*/ 7870785 w 8384220"/>
              <a:gd name="connsiteY44" fmla="*/ 787078 h 1608641"/>
              <a:gd name="connsiteX45" fmla="*/ 7940233 w 8384220"/>
              <a:gd name="connsiteY45" fmla="*/ 752354 h 1608641"/>
              <a:gd name="connsiteX46" fmla="*/ 8032830 w 8384220"/>
              <a:gd name="connsiteY46" fmla="*/ 717630 h 1608641"/>
              <a:gd name="connsiteX47" fmla="*/ 8113853 w 8384220"/>
              <a:gd name="connsiteY47" fmla="*/ 671331 h 1608641"/>
              <a:gd name="connsiteX48" fmla="*/ 8148577 w 8384220"/>
              <a:gd name="connsiteY48" fmla="*/ 659757 h 1608641"/>
              <a:gd name="connsiteX49" fmla="*/ 8171727 w 8384220"/>
              <a:gd name="connsiteY49" fmla="*/ 625032 h 1608641"/>
              <a:gd name="connsiteX50" fmla="*/ 8241175 w 8384220"/>
              <a:gd name="connsiteY50" fmla="*/ 555584 h 1608641"/>
              <a:gd name="connsiteX51" fmla="*/ 8287473 w 8384220"/>
              <a:gd name="connsiteY51" fmla="*/ 439838 h 1608641"/>
              <a:gd name="connsiteX52" fmla="*/ 8322198 w 8384220"/>
              <a:gd name="connsiteY52" fmla="*/ 393539 h 1608641"/>
              <a:gd name="connsiteX53" fmla="*/ 8333772 w 8384220"/>
              <a:gd name="connsiteY53" fmla="*/ 347240 h 1608641"/>
              <a:gd name="connsiteX54" fmla="*/ 8356922 w 8384220"/>
              <a:gd name="connsiteY54" fmla="*/ 324091 h 1608641"/>
              <a:gd name="connsiteX55" fmla="*/ 8368496 w 8384220"/>
              <a:gd name="connsiteY55" fmla="*/ 277792 h 1608641"/>
              <a:gd name="connsiteX56" fmla="*/ 8322198 w 8384220"/>
              <a:gd name="connsiteY56" fmla="*/ 150470 h 1608641"/>
              <a:gd name="connsiteX57" fmla="*/ 8275899 w 8384220"/>
              <a:gd name="connsiteY57" fmla="*/ 138896 h 1608641"/>
              <a:gd name="connsiteX58" fmla="*/ 8183301 w 8384220"/>
              <a:gd name="connsiteY58" fmla="*/ 104172 h 1608641"/>
              <a:gd name="connsiteX59" fmla="*/ 6667018 w 8384220"/>
              <a:gd name="connsiteY59" fmla="*/ 92597 h 1608641"/>
              <a:gd name="connsiteX60" fmla="*/ 5984111 w 8384220"/>
              <a:gd name="connsiteY60" fmla="*/ 57873 h 1608641"/>
              <a:gd name="connsiteX61" fmla="*/ 5949387 w 8384220"/>
              <a:gd name="connsiteY61" fmla="*/ 46298 h 1608641"/>
              <a:gd name="connsiteX62" fmla="*/ 5706319 w 8384220"/>
              <a:gd name="connsiteY62" fmla="*/ 11574 h 1608641"/>
              <a:gd name="connsiteX63" fmla="*/ 5706319 w 8384220"/>
              <a:gd name="connsiteY63" fmla="*/ 11574 h 1608641"/>
              <a:gd name="connsiteX64" fmla="*/ 4328932 w 8384220"/>
              <a:gd name="connsiteY64" fmla="*/ 0 h 1608641"/>
              <a:gd name="connsiteX65" fmla="*/ 3738623 w 8384220"/>
              <a:gd name="connsiteY65" fmla="*/ 23149 h 1608641"/>
              <a:gd name="connsiteX66" fmla="*/ 3622876 w 8384220"/>
              <a:gd name="connsiteY66" fmla="*/ 46298 h 1608641"/>
              <a:gd name="connsiteX67" fmla="*/ 3553428 w 8384220"/>
              <a:gd name="connsiteY67" fmla="*/ 81022 h 1608641"/>
              <a:gd name="connsiteX68" fmla="*/ 3345084 w 8384220"/>
              <a:gd name="connsiteY68" fmla="*/ 92597 h 1608641"/>
              <a:gd name="connsiteX69" fmla="*/ 3206187 w 8384220"/>
              <a:gd name="connsiteY69" fmla="*/ 115746 h 1608641"/>
              <a:gd name="connsiteX70" fmla="*/ 2789499 w 8384220"/>
              <a:gd name="connsiteY70" fmla="*/ 138896 h 1608641"/>
              <a:gd name="connsiteX71" fmla="*/ 1840375 w 8384220"/>
              <a:gd name="connsiteY71" fmla="*/ 127321 h 1608641"/>
              <a:gd name="connsiteX72" fmla="*/ 1632030 w 8384220"/>
              <a:gd name="connsiteY72" fmla="*/ 104172 h 1608641"/>
              <a:gd name="connsiteX73" fmla="*/ 1307939 w 8384220"/>
              <a:gd name="connsiteY73" fmla="*/ 92597 h 1608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8384220" h="1608641">
                <a:moveTo>
                  <a:pt x="1412111" y="92597"/>
                </a:moveTo>
                <a:lnTo>
                  <a:pt x="1412111" y="92597"/>
                </a:lnTo>
                <a:cubicBezTo>
                  <a:pt x="1133824" y="46216"/>
                  <a:pt x="1234227" y="54038"/>
                  <a:pt x="775504" y="81022"/>
                </a:cubicBezTo>
                <a:cubicBezTo>
                  <a:pt x="743743" y="82890"/>
                  <a:pt x="713498" y="95432"/>
                  <a:pt x="682906" y="104172"/>
                </a:cubicBezTo>
                <a:lnTo>
                  <a:pt x="601884" y="127321"/>
                </a:lnTo>
                <a:cubicBezTo>
                  <a:pt x="586537" y="131507"/>
                  <a:pt x="570881" y="134526"/>
                  <a:pt x="555585" y="138896"/>
                </a:cubicBezTo>
                <a:cubicBezTo>
                  <a:pt x="543854" y="142248"/>
                  <a:pt x="532697" y="147511"/>
                  <a:pt x="520861" y="150470"/>
                </a:cubicBezTo>
                <a:cubicBezTo>
                  <a:pt x="486352" y="159097"/>
                  <a:pt x="451059" y="164455"/>
                  <a:pt x="416689" y="173620"/>
                </a:cubicBezTo>
                <a:cubicBezTo>
                  <a:pt x="393111" y="179907"/>
                  <a:pt x="370914" y="190851"/>
                  <a:pt x="347241" y="196769"/>
                </a:cubicBezTo>
                <a:cubicBezTo>
                  <a:pt x="332405" y="200478"/>
                  <a:pt x="282824" y="211616"/>
                  <a:pt x="266218" y="219919"/>
                </a:cubicBezTo>
                <a:cubicBezTo>
                  <a:pt x="253776" y="226140"/>
                  <a:pt x="243936" y="236847"/>
                  <a:pt x="231494" y="243068"/>
                </a:cubicBezTo>
                <a:cubicBezTo>
                  <a:pt x="212910" y="252360"/>
                  <a:pt x="191660" y="255909"/>
                  <a:pt x="173620" y="266217"/>
                </a:cubicBezTo>
                <a:cubicBezTo>
                  <a:pt x="137385" y="286922"/>
                  <a:pt x="69448" y="335665"/>
                  <a:pt x="69448" y="335665"/>
                </a:cubicBezTo>
                <a:cubicBezTo>
                  <a:pt x="61732" y="347240"/>
                  <a:pt x="55204" y="359702"/>
                  <a:pt x="46299" y="370389"/>
                </a:cubicBezTo>
                <a:cubicBezTo>
                  <a:pt x="35820" y="382964"/>
                  <a:pt x="20655" y="391494"/>
                  <a:pt x="11575" y="405114"/>
                </a:cubicBezTo>
                <a:cubicBezTo>
                  <a:pt x="4807" y="415266"/>
                  <a:pt x="3858" y="428263"/>
                  <a:pt x="0" y="439838"/>
                </a:cubicBezTo>
                <a:cubicBezTo>
                  <a:pt x="11575" y="547868"/>
                  <a:pt x="12179" y="657645"/>
                  <a:pt x="34724" y="763929"/>
                </a:cubicBezTo>
                <a:cubicBezTo>
                  <a:pt x="39850" y="788096"/>
                  <a:pt x="66200" y="802038"/>
                  <a:pt x="81023" y="821802"/>
                </a:cubicBezTo>
                <a:cubicBezTo>
                  <a:pt x="96124" y="841937"/>
                  <a:pt x="121825" y="887888"/>
                  <a:pt x="138896" y="902825"/>
                </a:cubicBezTo>
                <a:cubicBezTo>
                  <a:pt x="155827" y="917640"/>
                  <a:pt x="178340" y="924648"/>
                  <a:pt x="196770" y="937549"/>
                </a:cubicBezTo>
                <a:cubicBezTo>
                  <a:pt x="217009" y="951716"/>
                  <a:pt x="232891" y="972136"/>
                  <a:pt x="254643" y="983848"/>
                </a:cubicBezTo>
                <a:cubicBezTo>
                  <a:pt x="283668" y="999477"/>
                  <a:pt x="316759" y="1006021"/>
                  <a:pt x="347241" y="1018572"/>
                </a:cubicBezTo>
                <a:cubicBezTo>
                  <a:pt x="382378" y="1033040"/>
                  <a:pt x="415017" y="1053951"/>
                  <a:pt x="451413" y="1064870"/>
                </a:cubicBezTo>
                <a:cubicBezTo>
                  <a:pt x="492730" y="1077265"/>
                  <a:pt x="536582" y="1078856"/>
                  <a:pt x="578734" y="1088020"/>
                </a:cubicBezTo>
                <a:cubicBezTo>
                  <a:pt x="625368" y="1098158"/>
                  <a:pt x="670461" y="1115487"/>
                  <a:pt x="717630" y="1122744"/>
                </a:cubicBezTo>
                <a:cubicBezTo>
                  <a:pt x="771153" y="1130978"/>
                  <a:pt x="825683" y="1130166"/>
                  <a:pt x="879676" y="1134319"/>
                </a:cubicBezTo>
                <a:lnTo>
                  <a:pt x="1018572" y="1145893"/>
                </a:lnTo>
                <a:cubicBezTo>
                  <a:pt x="1068729" y="1157468"/>
                  <a:pt x="1118166" y="1172790"/>
                  <a:pt x="1169043" y="1180617"/>
                </a:cubicBezTo>
                <a:cubicBezTo>
                  <a:pt x="1249062" y="1192928"/>
                  <a:pt x="1589137" y="1202977"/>
                  <a:pt x="1608881" y="1203767"/>
                </a:cubicBezTo>
                <a:cubicBezTo>
                  <a:pt x="3430842" y="1608641"/>
                  <a:pt x="1796187" y="1261365"/>
                  <a:pt x="6782765" y="1238491"/>
                </a:cubicBezTo>
                <a:cubicBezTo>
                  <a:pt x="6810046" y="1238366"/>
                  <a:pt x="6836877" y="1231401"/>
                  <a:pt x="6863787" y="1226916"/>
                </a:cubicBezTo>
                <a:cubicBezTo>
                  <a:pt x="6874262" y="1225170"/>
                  <a:pt x="6998124" y="1205287"/>
                  <a:pt x="7037408" y="1192192"/>
                </a:cubicBezTo>
                <a:cubicBezTo>
                  <a:pt x="7149732" y="1154751"/>
                  <a:pt x="7036476" y="1177444"/>
                  <a:pt x="7176304" y="1157468"/>
                </a:cubicBezTo>
                <a:cubicBezTo>
                  <a:pt x="7187879" y="1149752"/>
                  <a:pt x="7198586" y="1140540"/>
                  <a:pt x="7211028" y="1134319"/>
                </a:cubicBezTo>
                <a:cubicBezTo>
                  <a:pt x="7239013" y="1120327"/>
                  <a:pt x="7262380" y="1122296"/>
                  <a:pt x="7292051" y="1111169"/>
                </a:cubicBezTo>
                <a:cubicBezTo>
                  <a:pt x="7308207" y="1105111"/>
                  <a:pt x="7322490" y="1094817"/>
                  <a:pt x="7338349" y="1088020"/>
                </a:cubicBezTo>
                <a:cubicBezTo>
                  <a:pt x="7349563" y="1083214"/>
                  <a:pt x="7361498" y="1080303"/>
                  <a:pt x="7373073" y="1076445"/>
                </a:cubicBezTo>
                <a:cubicBezTo>
                  <a:pt x="7380430" y="1070927"/>
                  <a:pt x="7439427" y="1025342"/>
                  <a:pt x="7454096" y="1018572"/>
                </a:cubicBezTo>
                <a:cubicBezTo>
                  <a:pt x="7491826" y="1001158"/>
                  <a:pt x="7531261" y="987706"/>
                  <a:pt x="7569843" y="972273"/>
                </a:cubicBezTo>
                <a:cubicBezTo>
                  <a:pt x="7703065" y="918984"/>
                  <a:pt x="7493570" y="976874"/>
                  <a:pt x="7650866" y="937549"/>
                </a:cubicBezTo>
                <a:cubicBezTo>
                  <a:pt x="7666299" y="925974"/>
                  <a:pt x="7679910" y="911452"/>
                  <a:pt x="7697165" y="902825"/>
                </a:cubicBezTo>
                <a:cubicBezTo>
                  <a:pt x="7711393" y="895711"/>
                  <a:pt x="7729651" y="899143"/>
                  <a:pt x="7743463" y="891250"/>
                </a:cubicBezTo>
                <a:cubicBezTo>
                  <a:pt x="7757675" y="883129"/>
                  <a:pt x="7764867" y="866040"/>
                  <a:pt x="7778187" y="856526"/>
                </a:cubicBezTo>
                <a:cubicBezTo>
                  <a:pt x="7792228" y="846497"/>
                  <a:pt x="7809053" y="841093"/>
                  <a:pt x="7824486" y="833377"/>
                </a:cubicBezTo>
                <a:cubicBezTo>
                  <a:pt x="7839919" y="817944"/>
                  <a:pt x="7850080" y="793980"/>
                  <a:pt x="7870785" y="787078"/>
                </a:cubicBezTo>
                <a:cubicBezTo>
                  <a:pt x="7958068" y="757983"/>
                  <a:pt x="7850479" y="797231"/>
                  <a:pt x="7940233" y="752354"/>
                </a:cubicBezTo>
                <a:cubicBezTo>
                  <a:pt x="8036139" y="704402"/>
                  <a:pt x="7962714" y="747680"/>
                  <a:pt x="8032830" y="717630"/>
                </a:cubicBezTo>
                <a:cubicBezTo>
                  <a:pt x="8174897" y="656744"/>
                  <a:pt x="7997593" y="729461"/>
                  <a:pt x="8113853" y="671331"/>
                </a:cubicBezTo>
                <a:cubicBezTo>
                  <a:pt x="8124766" y="665875"/>
                  <a:pt x="8137002" y="663615"/>
                  <a:pt x="8148577" y="659757"/>
                </a:cubicBezTo>
                <a:cubicBezTo>
                  <a:pt x="8156294" y="648182"/>
                  <a:pt x="8161890" y="634869"/>
                  <a:pt x="8171727" y="625032"/>
                </a:cubicBezTo>
                <a:cubicBezTo>
                  <a:pt x="8257871" y="538887"/>
                  <a:pt x="8186615" y="637421"/>
                  <a:pt x="8241175" y="555584"/>
                </a:cubicBezTo>
                <a:cubicBezTo>
                  <a:pt x="8256017" y="511058"/>
                  <a:pt x="8263143" y="478765"/>
                  <a:pt x="8287473" y="439838"/>
                </a:cubicBezTo>
                <a:cubicBezTo>
                  <a:pt x="8297698" y="423479"/>
                  <a:pt x="8310623" y="408972"/>
                  <a:pt x="8322198" y="393539"/>
                </a:cubicBezTo>
                <a:cubicBezTo>
                  <a:pt x="8326056" y="378106"/>
                  <a:pt x="8326658" y="361468"/>
                  <a:pt x="8333772" y="347240"/>
                </a:cubicBezTo>
                <a:cubicBezTo>
                  <a:pt x="8338652" y="337479"/>
                  <a:pt x="8352042" y="333852"/>
                  <a:pt x="8356922" y="324091"/>
                </a:cubicBezTo>
                <a:cubicBezTo>
                  <a:pt x="8364036" y="309863"/>
                  <a:pt x="8364638" y="293225"/>
                  <a:pt x="8368496" y="277792"/>
                </a:cubicBezTo>
                <a:cubicBezTo>
                  <a:pt x="8359836" y="199852"/>
                  <a:pt x="8384220" y="177051"/>
                  <a:pt x="8322198" y="150470"/>
                </a:cubicBezTo>
                <a:cubicBezTo>
                  <a:pt x="8307576" y="144204"/>
                  <a:pt x="8291332" y="142754"/>
                  <a:pt x="8275899" y="138896"/>
                </a:cubicBezTo>
                <a:cubicBezTo>
                  <a:pt x="8239177" y="114414"/>
                  <a:pt x="8234493" y="104925"/>
                  <a:pt x="8183301" y="104172"/>
                </a:cubicBezTo>
                <a:lnTo>
                  <a:pt x="6667018" y="92597"/>
                </a:lnTo>
                <a:cubicBezTo>
                  <a:pt x="6326606" y="35862"/>
                  <a:pt x="6662404" y="85005"/>
                  <a:pt x="5984111" y="57873"/>
                </a:cubicBezTo>
                <a:cubicBezTo>
                  <a:pt x="5971920" y="57385"/>
                  <a:pt x="5961422" y="48304"/>
                  <a:pt x="5949387" y="46298"/>
                </a:cubicBezTo>
                <a:cubicBezTo>
                  <a:pt x="5868655" y="32843"/>
                  <a:pt x="5787342" y="23149"/>
                  <a:pt x="5706319" y="11574"/>
                </a:cubicBezTo>
                <a:lnTo>
                  <a:pt x="5706319" y="11574"/>
                </a:lnTo>
                <a:lnTo>
                  <a:pt x="4328932" y="0"/>
                </a:lnTo>
                <a:lnTo>
                  <a:pt x="3738623" y="23149"/>
                </a:lnTo>
                <a:cubicBezTo>
                  <a:pt x="3705475" y="24864"/>
                  <a:pt x="3656670" y="31278"/>
                  <a:pt x="3622876" y="46298"/>
                </a:cubicBezTo>
                <a:cubicBezTo>
                  <a:pt x="3599225" y="56809"/>
                  <a:pt x="3578958" y="76767"/>
                  <a:pt x="3553428" y="81022"/>
                </a:cubicBezTo>
                <a:cubicBezTo>
                  <a:pt x="3484819" y="92457"/>
                  <a:pt x="3414532" y="88739"/>
                  <a:pt x="3345084" y="92597"/>
                </a:cubicBezTo>
                <a:cubicBezTo>
                  <a:pt x="3298785" y="100313"/>
                  <a:pt x="3253016" y="112553"/>
                  <a:pt x="3206187" y="115746"/>
                </a:cubicBezTo>
                <a:cubicBezTo>
                  <a:pt x="2741437" y="147433"/>
                  <a:pt x="2965738" y="94835"/>
                  <a:pt x="2789499" y="138896"/>
                </a:cubicBezTo>
                <a:lnTo>
                  <a:pt x="1840375" y="127321"/>
                </a:lnTo>
                <a:cubicBezTo>
                  <a:pt x="1445592" y="118921"/>
                  <a:pt x="1864754" y="120795"/>
                  <a:pt x="1632030" y="104172"/>
                </a:cubicBezTo>
                <a:cubicBezTo>
                  <a:pt x="1455260" y="91546"/>
                  <a:pt x="1434839" y="92597"/>
                  <a:pt x="1307939" y="92597"/>
                </a:cubicBezTo>
              </a:path>
            </a:pathLst>
          </a:cu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chemeClr val="accent6">
                    <a:lumMod val="75000"/>
                  </a:schemeClr>
                </a:solidFill>
              </a:ln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271927" y="214290"/>
            <a:ext cx="6449330" cy="58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3200" b="1" dirty="0" smtClean="0"/>
              <a:t>Le marché photovoltaïque en Tunisie</a:t>
            </a:r>
            <a:endParaRPr lang="fr-FR" sz="2400" b="1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2271927" y="214290"/>
            <a:ext cx="6449330" cy="58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3200" b="1" dirty="0" smtClean="0"/>
              <a:t>Le marché photovoltaïque en Tunisie</a:t>
            </a:r>
            <a:endParaRPr lang="fr-FR" sz="2400" b="1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760"/>
            <a:ext cx="8972902" cy="4876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2271927" y="214290"/>
            <a:ext cx="6449330" cy="58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3200" b="1" dirty="0" smtClean="0"/>
              <a:t>Le marché photovoltaïque en Tunisie</a:t>
            </a:r>
            <a:endParaRPr lang="fr-FR" sz="24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24744"/>
            <a:ext cx="8590027" cy="5184575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5995</TotalTime>
  <Words>681</Words>
  <Application>Microsoft Office PowerPoint</Application>
  <PresentationFormat>Affichage à l'écran (4:3)</PresentationFormat>
  <Paragraphs>119</Paragraphs>
  <Slides>20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1" baseType="lpstr">
      <vt:lpstr>Thème Office</vt:lpstr>
      <vt:lpstr> Energie photovoltaïque en Tunisie : état des lieux et évolutions actuelles  </vt:lpstr>
      <vt:lpstr>Le contexte énergétique national</vt:lpstr>
      <vt:lpstr>Diapositive 3</vt:lpstr>
      <vt:lpstr>La Transition Energétique</vt:lpstr>
      <vt:lpstr>Pourquoi Développer les ER ? 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Les investisseurs potentiels </vt:lpstr>
      <vt:lpstr>Diapositive 16</vt:lpstr>
      <vt:lpstr>Diapositive 17</vt:lpstr>
      <vt:lpstr>La nouvelle loi sur la production de l’électricité à partir des ER</vt:lpstr>
      <vt:lpstr>Les textes d’applications de la nouvelle loi sur la production de l’électricité à partir des ER</vt:lpstr>
      <vt:lpstr>Diapositive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Situation énergitique de la Tunisie jusqu’ à 2012</dc:title>
  <dc:creator>bendaly</dc:creator>
  <cp:lastModifiedBy>KarimN</cp:lastModifiedBy>
  <cp:revision>674</cp:revision>
  <dcterms:modified xsi:type="dcterms:W3CDTF">2016-01-27T06:23:26Z</dcterms:modified>
</cp:coreProperties>
</file>